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304"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9" r:id="rId20"/>
    <p:sldId id="278" r:id="rId21"/>
    <p:sldId id="281" r:id="rId22"/>
    <p:sldId id="282" r:id="rId23"/>
    <p:sldId id="283" r:id="rId24"/>
    <p:sldId id="284" r:id="rId25"/>
    <p:sldId id="285" r:id="rId26"/>
    <p:sldId id="286" r:id="rId27"/>
    <p:sldId id="287" r:id="rId28"/>
    <p:sldId id="300" r:id="rId29"/>
    <p:sldId id="301" r:id="rId30"/>
    <p:sldId id="302" r:id="rId31"/>
    <p:sldId id="303" r:id="rId32"/>
    <p:sldId id="288" r:id="rId33"/>
    <p:sldId id="289" r:id="rId34"/>
    <p:sldId id="290" r:id="rId35"/>
    <p:sldId id="292" r:id="rId36"/>
    <p:sldId id="293" r:id="rId37"/>
    <p:sldId id="294" r:id="rId38"/>
    <p:sldId id="295" r:id="rId39"/>
    <p:sldId id="296" r:id="rId40"/>
    <p:sldId id="297" r:id="rId41"/>
    <p:sldId id="298" r:id="rId42"/>
    <p:sldId id="299" r:id="rId43"/>
    <p:sldId id="291" r:id="rId44"/>
    <p:sldId id="319" r:id="rId45"/>
    <p:sldId id="318" r:id="rId46"/>
    <p:sldId id="258" r:id="rId47"/>
    <p:sldId id="260" r:id="rId48"/>
    <p:sldId id="261" r:id="rId49"/>
    <p:sldId id="262" r:id="rId50"/>
    <p:sldId id="305" r:id="rId51"/>
    <p:sldId id="306" r:id="rId52"/>
    <p:sldId id="307" r:id="rId53"/>
    <p:sldId id="308" r:id="rId54"/>
    <p:sldId id="309" r:id="rId55"/>
    <p:sldId id="310" r:id="rId56"/>
    <p:sldId id="311" r:id="rId57"/>
    <p:sldId id="312" r:id="rId58"/>
    <p:sldId id="313" r:id="rId59"/>
    <p:sldId id="334" r:id="rId60"/>
    <p:sldId id="335" r:id="rId61"/>
    <p:sldId id="336" r:id="rId62"/>
    <p:sldId id="337" r:id="rId63"/>
    <p:sldId id="338" r:id="rId64"/>
    <p:sldId id="339" r:id="rId65"/>
    <p:sldId id="346" r:id="rId66"/>
    <p:sldId id="314" r:id="rId67"/>
    <p:sldId id="340" r:id="rId68"/>
    <p:sldId id="315" r:id="rId69"/>
    <p:sldId id="316" r:id="rId70"/>
    <p:sldId id="341" r:id="rId71"/>
    <p:sldId id="342" r:id="rId72"/>
    <p:sldId id="347" r:id="rId73"/>
    <p:sldId id="343" r:id="rId74"/>
    <p:sldId id="344" r:id="rId75"/>
    <p:sldId id="345" r:id="rId76"/>
    <p:sldId id="317" r:id="rId77"/>
    <p:sldId id="320" r:id="rId78"/>
    <p:sldId id="321" r:id="rId79"/>
    <p:sldId id="322" r:id="rId80"/>
    <p:sldId id="323" r:id="rId81"/>
    <p:sldId id="324" r:id="rId82"/>
    <p:sldId id="325" r:id="rId83"/>
    <p:sldId id="326" r:id="rId84"/>
    <p:sldId id="327" r:id="rId85"/>
    <p:sldId id="328" r:id="rId86"/>
    <p:sldId id="329" r:id="rId87"/>
    <p:sldId id="330" r:id="rId88"/>
    <p:sldId id="331" r:id="rId89"/>
    <p:sldId id="332" r:id="rId90"/>
    <p:sldId id="333" r:id="rId91"/>
    <p:sldId id="348" r:id="rId92"/>
    <p:sldId id="349" r:id="rId93"/>
    <p:sldId id="350" r:id="rId94"/>
    <p:sldId id="351" r:id="rId95"/>
    <p:sldId id="352" r:id="rId96"/>
    <p:sldId id="353" r:id="rId97"/>
    <p:sldId id="354" r:id="rId98"/>
    <p:sldId id="374" r:id="rId99"/>
    <p:sldId id="375" r:id="rId100"/>
    <p:sldId id="355" r:id="rId101"/>
    <p:sldId id="368" r:id="rId102"/>
    <p:sldId id="356" r:id="rId103"/>
    <p:sldId id="357" r:id="rId104"/>
    <p:sldId id="358" r:id="rId105"/>
    <p:sldId id="359" r:id="rId106"/>
    <p:sldId id="361" r:id="rId107"/>
    <p:sldId id="362" r:id="rId108"/>
    <p:sldId id="363" r:id="rId109"/>
    <p:sldId id="364" r:id="rId110"/>
    <p:sldId id="365" r:id="rId111"/>
    <p:sldId id="366" r:id="rId112"/>
    <p:sldId id="367" r:id="rId113"/>
    <p:sldId id="369" r:id="rId114"/>
    <p:sldId id="370" r:id="rId115"/>
    <p:sldId id="371" r:id="rId116"/>
    <p:sldId id="372" r:id="rId117"/>
    <p:sldId id="373" r:id="rId118"/>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703"/>
  </p:normalViewPr>
  <p:slideViewPr>
    <p:cSldViewPr showGuides="1">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1" Type="http://schemas.openxmlformats.org/officeDocument/2006/relationships/tableStyles" Target="tableStyles.xml"/><Relationship Id="rId120" Type="http://schemas.openxmlformats.org/officeDocument/2006/relationships/viewProps" Target="viewProps.xml"/><Relationship Id="rId12" Type="http://schemas.openxmlformats.org/officeDocument/2006/relationships/slide" Target="slides/slide10.xml"/><Relationship Id="rId119" Type="http://schemas.openxmlformats.org/officeDocument/2006/relationships/presProps" Target="presProps.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4.vml.rels><?xml version="1.0" encoding="UTF-8" standalone="yes"?>
<Relationships xmlns="http://schemas.openxmlformats.org/package/2006/relationships"><Relationship Id="rId4" Type="http://schemas.openxmlformats.org/officeDocument/2006/relationships/image" Target="../media/image38.wmf"/><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32.vml.rels><?xml version="1.0" encoding="UTF-8" standalone="yes"?>
<Relationships xmlns="http://schemas.openxmlformats.org/package/2006/relationships"><Relationship Id="rId8" Type="http://schemas.openxmlformats.org/officeDocument/2006/relationships/image" Target="../media/image56.wmf"/><Relationship Id="rId7" Type="http://schemas.openxmlformats.org/officeDocument/2006/relationships/image" Target="../media/image55.wmf"/><Relationship Id="rId6" Type="http://schemas.openxmlformats.org/officeDocument/2006/relationships/image" Target="../media/image54.wmf"/><Relationship Id="rId5" Type="http://schemas.openxmlformats.org/officeDocument/2006/relationships/image" Target="../media/image53.wmf"/><Relationship Id="rId4" Type="http://schemas.openxmlformats.org/officeDocument/2006/relationships/image" Target="../media/image52.wmf"/><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58.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image" Target="../media/image59.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38.vml.rels><?xml version="1.0" encoding="UTF-8" standalone="yes"?>
<Relationships xmlns="http://schemas.openxmlformats.org/package/2006/relationships"><Relationship Id="rId4" Type="http://schemas.openxmlformats.org/officeDocument/2006/relationships/image" Target="../media/image66.wmf"/><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6.w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70.wmf"/></Relationships>
</file>

<file path=ppt/drawings/_rels/vmlDrawing42.vml.rels><?xml version="1.0" encoding="UTF-8" standalone="yes"?>
<Relationships xmlns="http://schemas.openxmlformats.org/package/2006/relationships"><Relationship Id="rId2" Type="http://schemas.openxmlformats.org/officeDocument/2006/relationships/image" Target="../media/image72.wmf"/><Relationship Id="rId1" Type="http://schemas.openxmlformats.org/officeDocument/2006/relationships/image" Target="../media/image71.wmf"/></Relationships>
</file>

<file path=ppt/drawings/_rels/vmlDrawing43.v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image" Target="../media/image74.wmf"/><Relationship Id="rId1" Type="http://schemas.openxmlformats.org/officeDocument/2006/relationships/image" Target="../media/image73.w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76.wmf"/></Relationships>
</file>

<file path=ppt/drawings/_rels/vmlDrawing45.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47.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48.vml.rels><?xml version="1.0" encoding="UTF-8" standalone="yes"?>
<Relationships xmlns="http://schemas.openxmlformats.org/package/2006/relationships"><Relationship Id="rId1" Type="http://schemas.openxmlformats.org/officeDocument/2006/relationships/image" Target="../media/image82.wmf"/></Relationships>
</file>

<file path=ppt/drawings/_rels/vmlDrawing49.vml.rels><?xml version="1.0" encoding="UTF-8" standalone="yes"?>
<Relationships xmlns="http://schemas.openxmlformats.org/package/2006/relationships"><Relationship Id="rId1" Type="http://schemas.openxmlformats.org/officeDocument/2006/relationships/image" Target="../media/image8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0.vml.rels><?xml version="1.0" encoding="UTF-8" standalone="yes"?>
<Relationships xmlns="http://schemas.openxmlformats.org/package/2006/relationships"><Relationship Id="rId4" Type="http://schemas.openxmlformats.org/officeDocument/2006/relationships/image" Target="../media/image87.wmf"/><Relationship Id="rId3" Type="http://schemas.openxmlformats.org/officeDocument/2006/relationships/image" Target="../media/image86.wmf"/><Relationship Id="rId2" Type="http://schemas.openxmlformats.org/officeDocument/2006/relationships/image" Target="../media/image85.wmf"/><Relationship Id="rId1" Type="http://schemas.openxmlformats.org/officeDocument/2006/relationships/image" Target="../media/image84.wmf"/></Relationships>
</file>

<file path=ppt/drawings/_rels/vmlDrawing51.vml.rels><?xml version="1.0" encoding="UTF-8" standalone="yes"?>
<Relationships xmlns="http://schemas.openxmlformats.org/package/2006/relationships"><Relationship Id="rId2" Type="http://schemas.openxmlformats.org/officeDocument/2006/relationships/image" Target="../media/image89.wmf"/><Relationship Id="rId1" Type="http://schemas.openxmlformats.org/officeDocument/2006/relationships/image" Target="../media/image88.wmf"/></Relationships>
</file>

<file path=ppt/drawings/_rels/vmlDrawing52.vml.rels><?xml version="1.0" encoding="UTF-8" standalone="yes"?>
<Relationships xmlns="http://schemas.openxmlformats.org/package/2006/relationships"><Relationship Id="rId1" Type="http://schemas.openxmlformats.org/officeDocument/2006/relationships/image" Target="../media/image82.wmf"/></Relationships>
</file>

<file path=ppt/drawings/_rels/vmlDrawing53.vml.rels><?xml version="1.0" encoding="UTF-8" standalone="yes"?>
<Relationships xmlns="http://schemas.openxmlformats.org/package/2006/relationships"><Relationship Id="rId2" Type="http://schemas.openxmlformats.org/officeDocument/2006/relationships/image" Target="../media/image91.wmf"/><Relationship Id="rId1" Type="http://schemas.openxmlformats.org/officeDocument/2006/relationships/image" Target="../media/image90.wmf"/></Relationships>
</file>

<file path=ppt/drawings/_rels/vmlDrawing54.vml.rels><?xml version="1.0" encoding="UTF-8" standalone="yes"?>
<Relationships xmlns="http://schemas.openxmlformats.org/package/2006/relationships"><Relationship Id="rId1" Type="http://schemas.openxmlformats.org/officeDocument/2006/relationships/image" Target="../media/image9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2050" name="Group 2"/>
          <p:cNvGrpSpPr/>
          <p:nvPr/>
        </p:nvGrpSpPr>
        <p:grpSpPr>
          <a:xfrm>
            <a:off x="0" y="2438400"/>
            <a:ext cx="9009063" cy="1052513"/>
            <a:chOff x="0" y="1536"/>
            <a:chExt cx="5675" cy="663"/>
          </a:xfrm>
        </p:grpSpPr>
        <p:grpSp>
          <p:nvGrpSpPr>
            <p:cNvPr id="2056" name="Group 3"/>
            <p:cNvGrpSpPr/>
            <p:nvPr/>
          </p:nvGrpSpPr>
          <p:grpSpPr>
            <a:xfrm>
              <a:off x="183" y="1604"/>
              <a:ext cx="448" cy="299"/>
              <a:chOff x="720" y="336"/>
              <a:chExt cx="624" cy="432"/>
            </a:xfrm>
          </p:grpSpPr>
          <p:sp>
            <p:nvSpPr>
              <p:cNvPr id="2063" name="Rectangle 4"/>
              <p:cNvSpPr/>
              <p:nvPr/>
            </p:nvSpPr>
            <p:spPr>
              <a:xfrm>
                <a:off x="720" y="336"/>
                <a:ext cx="384" cy="432"/>
              </a:xfrm>
              <a:prstGeom prst="rect">
                <a:avLst/>
              </a:prstGeom>
              <a:solidFill>
                <a:schemeClr val="folHlink"/>
              </a:solidFill>
              <a:ln w="9525">
                <a:noFill/>
              </a:ln>
            </p:spPr>
            <p:txBody>
              <a:bodyPr wrap="none" anchor="ctr"/>
              <a:p>
                <a:pPr lvl="0" eaLnBrk="1" hangingPunct="1"/>
                <a:endParaRPr lang="zh-CN" altLang="en-US" dirty="0">
                  <a:latin typeface="Tahoma" panose="020B0604030504040204" pitchFamily="34" charset="0"/>
                </a:endParaRPr>
              </a:p>
            </p:txBody>
          </p:sp>
          <p:sp>
            <p:nvSpPr>
              <p:cNvPr id="2064" name="Rectangle 5"/>
              <p:cNvSpPr/>
              <p:nvPr/>
            </p:nvSpPr>
            <p:spPr>
              <a:xfrm>
                <a:off x="1056" y="336"/>
                <a:ext cx="288" cy="432"/>
              </a:xfrm>
              <a:prstGeom prst="rect">
                <a:avLst/>
              </a:prstGeom>
              <a:gradFill rotWithShape="0">
                <a:gsLst>
                  <a:gs pos="0">
                    <a:schemeClr val="folHlink"/>
                  </a:gs>
                  <a:gs pos="100000">
                    <a:schemeClr val="bg1"/>
                  </a:gs>
                </a:gsLst>
                <a:lin ang="0" scaled="1"/>
                <a:tileRect/>
              </a:gradFill>
              <a:ln w="9525">
                <a:noFill/>
              </a:ln>
            </p:spPr>
            <p:txBody>
              <a:bodyPr wrap="none" anchor="ctr"/>
              <a:p>
                <a:pPr lvl="0" eaLnBrk="1" hangingPunct="1"/>
                <a:endParaRPr lang="zh-CN" altLang="en-US" dirty="0">
                  <a:latin typeface="Tahoma" panose="020B0604030504040204" pitchFamily="34" charset="0"/>
                </a:endParaRPr>
              </a:p>
            </p:txBody>
          </p:sp>
        </p:grpSp>
        <p:grpSp>
          <p:nvGrpSpPr>
            <p:cNvPr id="2057" name="Group 6"/>
            <p:cNvGrpSpPr/>
            <p:nvPr/>
          </p:nvGrpSpPr>
          <p:grpSpPr>
            <a:xfrm>
              <a:off x="261" y="1870"/>
              <a:ext cx="465" cy="299"/>
              <a:chOff x="912" y="2640"/>
              <a:chExt cx="672" cy="432"/>
            </a:xfrm>
          </p:grpSpPr>
          <p:sp>
            <p:nvSpPr>
              <p:cNvPr id="2061" name="Rectangle 7"/>
              <p:cNvSpPr/>
              <p:nvPr/>
            </p:nvSpPr>
            <p:spPr>
              <a:xfrm>
                <a:off x="912" y="2640"/>
                <a:ext cx="384" cy="432"/>
              </a:xfrm>
              <a:prstGeom prst="rect">
                <a:avLst/>
              </a:prstGeom>
              <a:solidFill>
                <a:schemeClr val="accent2"/>
              </a:solidFill>
              <a:ln w="9525">
                <a:noFill/>
              </a:ln>
            </p:spPr>
            <p:txBody>
              <a:bodyPr wrap="none" anchor="ctr"/>
              <a:p>
                <a:pPr lvl="0" eaLnBrk="1" hangingPunct="1"/>
                <a:endParaRPr lang="zh-CN" altLang="en-US" dirty="0">
                  <a:latin typeface="Tahoma" panose="020B0604030504040204" pitchFamily="34" charset="0"/>
                </a:endParaRPr>
              </a:p>
            </p:txBody>
          </p:sp>
          <p:sp>
            <p:nvSpPr>
              <p:cNvPr id="2062" name="Rectangle 8"/>
              <p:cNvSpPr/>
              <p:nvPr/>
            </p:nvSpPr>
            <p:spPr>
              <a:xfrm>
                <a:off x="1248" y="2640"/>
                <a:ext cx="336" cy="432"/>
              </a:xfrm>
              <a:prstGeom prst="rect">
                <a:avLst/>
              </a:prstGeom>
              <a:gradFill rotWithShape="0">
                <a:gsLst>
                  <a:gs pos="0">
                    <a:schemeClr val="accent2"/>
                  </a:gs>
                  <a:gs pos="100000">
                    <a:schemeClr val="bg1"/>
                  </a:gs>
                </a:gsLst>
                <a:lin ang="0" scaled="1"/>
                <a:tileRect/>
              </a:gradFill>
              <a:ln w="9525">
                <a:noFill/>
              </a:ln>
            </p:spPr>
            <p:txBody>
              <a:bodyPr wrap="none" anchor="ctr"/>
              <a:p>
                <a:pPr lvl="0" eaLnBrk="1" hangingPunct="1"/>
                <a:endParaRPr lang="zh-CN" altLang="en-US" dirty="0">
                  <a:latin typeface="Tahoma" panose="020B0604030504040204" pitchFamily="34" charset="0"/>
                </a:endParaRPr>
              </a:p>
            </p:txBody>
          </p:sp>
        </p:grpSp>
        <p:sp>
          <p:nvSpPr>
            <p:cNvPr id="2058" name="Rectangle 9"/>
            <p:cNvSpPr/>
            <p:nvPr/>
          </p:nvSpPr>
          <p:spPr>
            <a:xfrm>
              <a:off x="0" y="1824"/>
              <a:ext cx="353" cy="266"/>
            </a:xfrm>
            <a:prstGeom prst="rect">
              <a:avLst/>
            </a:prstGeom>
            <a:gradFill rotWithShape="0">
              <a:gsLst>
                <a:gs pos="0">
                  <a:schemeClr val="bg1"/>
                </a:gs>
                <a:gs pos="100000">
                  <a:schemeClr val="hlink"/>
                </a:gs>
              </a:gsLst>
              <a:lin ang="18900000" scaled="1"/>
              <a:tileRect/>
            </a:gradFill>
            <a:ln w="9525">
              <a:noFill/>
            </a:ln>
          </p:spPr>
          <p:txBody>
            <a:bodyPr wrap="none" anchor="ctr"/>
            <a:p>
              <a:pPr lvl="0" eaLnBrk="1" hangingPunct="1"/>
              <a:endParaRPr lang="zh-CN" altLang="en-US" dirty="0">
                <a:latin typeface="Tahoma" panose="020B0604030504040204" pitchFamily="34" charset="0"/>
              </a:endParaRPr>
            </a:p>
          </p:txBody>
        </p:sp>
        <p:sp>
          <p:nvSpPr>
            <p:cNvPr id="2059" name="Rectangle 10"/>
            <p:cNvSpPr/>
            <p:nvPr/>
          </p:nvSpPr>
          <p:spPr>
            <a:xfrm>
              <a:off x="400" y="1536"/>
              <a:ext cx="20" cy="663"/>
            </a:xfrm>
            <a:prstGeom prst="rect">
              <a:avLst/>
            </a:prstGeom>
            <a:solidFill>
              <a:schemeClr val="bg2"/>
            </a:solidFill>
            <a:ln w="9525">
              <a:noFill/>
            </a:ln>
          </p:spPr>
          <p:txBody>
            <a:bodyPr wrap="none" anchor="ctr"/>
            <a:p>
              <a:pPr lvl="0" eaLnBrk="1" hangingPunct="1"/>
              <a:endParaRPr lang="zh-CN" altLang="en-US" dirty="0">
                <a:latin typeface="Tahoma" panose="020B0604030504040204" pitchFamily="34" charset="0"/>
              </a:endParaRPr>
            </a:p>
          </p:txBody>
        </p:sp>
        <p:sp>
          <p:nvSpPr>
            <p:cNvPr id="2060" name="Rectangle 11"/>
            <p:cNvSpPr/>
            <p:nvPr/>
          </p:nvSpPr>
          <p:spPr>
            <a:xfrm flipV="1">
              <a:off x="199" y="2054"/>
              <a:ext cx="5476" cy="35"/>
            </a:xfrm>
            <a:prstGeom prst="rect">
              <a:avLst/>
            </a:prstGeom>
            <a:gradFill rotWithShape="0">
              <a:gsLst>
                <a:gs pos="0">
                  <a:schemeClr val="bg2"/>
                </a:gs>
                <a:gs pos="100000">
                  <a:schemeClr val="bg1"/>
                </a:gs>
              </a:gsLst>
              <a:lin ang="0" scaled="1"/>
              <a:tileRect/>
            </a:gradFill>
            <a:ln w="9525">
              <a:noFill/>
            </a:ln>
          </p:spPr>
          <p:txBody>
            <a:bodyPr wrap="none" anchor="ctr"/>
            <a:p>
              <a:pPr lvl="0" eaLnBrk="1" hangingPunct="1"/>
              <a:endParaRPr lang="zh-CN" altLang="en-US" dirty="0">
                <a:latin typeface="Tahoma" panose="020B0604030504040204" pitchFamily="34" charset="0"/>
              </a:endParaRPr>
            </a:p>
          </p:txBody>
        </p:sp>
      </p:grpSp>
      <p:sp>
        <p:nvSpPr>
          <p:cNvPr id="38924" name="Rectangle 12"/>
          <p:cNvSpPr>
            <a:spLocks noGrp="1" noChangeArrowheads="1"/>
          </p:cNvSpPr>
          <p:nvPr>
            <p:ph type="ctrTitle"/>
          </p:nvPr>
        </p:nvSpPr>
        <p:spPr>
          <a:xfrm>
            <a:off x="990600" y="1676400"/>
            <a:ext cx="7772400" cy="1462088"/>
          </a:xfrm>
        </p:spPr>
        <p:txBody>
          <a:bodyPr/>
          <a:lstStyle>
            <a:lvl1pPr>
              <a:defRPr/>
            </a:lvl1pPr>
          </a:lstStyle>
          <a:p>
            <a:pPr lvl="0"/>
            <a:r>
              <a:rPr lang="zh-CN" altLang="en-US" noProof="0" smtClean="0"/>
              <a:t>单击此处编辑母版标题样式</a:t>
            </a:r>
            <a:endParaRPr lang="zh-CN" altLang="en-US" noProof="0" smtClean="0"/>
          </a:p>
        </p:txBody>
      </p:sp>
      <p:sp>
        <p:nvSpPr>
          <p:cNvPr id="38925" name="Rectangle 13"/>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zh-CN" altLang="en-US" noProof="0" smtClean="0"/>
              <a:t>单击此处编辑母版副标题样式</a:t>
            </a:r>
            <a:endParaRPr lang="zh-CN" altLang="en-US" noProof="0" smtClean="0"/>
          </a:p>
        </p:txBody>
      </p:sp>
      <p:sp>
        <p:nvSpPr>
          <p:cNvPr id="24" name="Rectangle 14"/>
          <p:cNvSpPr>
            <a:spLocks noGrp="1" noChangeArrowheads="1"/>
          </p:cNvSpPr>
          <p:nvPr>
            <p:ph type="dt" sz="half" idx="2"/>
          </p:nvPr>
        </p:nvSpPr>
        <p:spPr bwMode="auto">
          <a:xfrm>
            <a:off x="9906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bg2"/>
              </a:solidFill>
              <a:effectLst/>
              <a:uLnTx/>
              <a:uFillTx/>
              <a:latin typeface="Tahoma" panose="020B0604030504040204" pitchFamily="34" charset="0"/>
              <a:ea typeface="宋体" panose="02010600030101010101" pitchFamily="2" charset="-122"/>
              <a:cs typeface="+mn-cs"/>
            </a:endParaRPr>
          </a:p>
        </p:txBody>
      </p:sp>
      <p:sp>
        <p:nvSpPr>
          <p:cNvPr id="25" name="Rectangle 15"/>
          <p:cNvSpPr>
            <a:spLocks noGrp="1" noChangeArrowheads="1"/>
          </p:cNvSpPr>
          <p:nvPr>
            <p:ph type="ftr" sz="quarter" idx="3"/>
          </p:nvPr>
        </p:nvSpPr>
        <p:spPr bwMode="auto">
          <a:xfrm>
            <a:off x="3429000"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a:solidFill>
                  <a:schemeClr val="bg2"/>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bg2"/>
              </a:solidFill>
              <a:effectLst/>
              <a:uLnTx/>
              <a:uFillTx/>
              <a:latin typeface="Tahoma" panose="020B0604030504040204" pitchFamily="34" charset="0"/>
              <a:ea typeface="宋体" panose="02010600030101010101" pitchFamily="2" charset="-122"/>
              <a:cs typeface="+mn-cs"/>
            </a:endParaRPr>
          </a:p>
        </p:txBody>
      </p:sp>
      <p:sp>
        <p:nvSpPr>
          <p:cNvPr id="26" name="Rectangle 16"/>
          <p:cNvSpPr>
            <a:spLocks noGrp="1" noChangeArrowheads="1"/>
          </p:cNvSpPr>
          <p:nvPr>
            <p:ph type="sldNum" sz="quarter" idx="4"/>
          </p:nvPr>
        </p:nvSpPr>
        <p:spPr bwMode="auto">
          <a:xfrm>
            <a:off x="68580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algn="r">
              <a:buNone/>
            </a:pPr>
            <a:fld id="{9A0DB2DC-4C9A-4742-B13C-FB6460FD3503}" type="slidenum">
              <a:rPr lang="en-US" altLang="zh-CN" dirty="0">
                <a:solidFill>
                  <a:schemeClr val="bg2"/>
                </a:solidFill>
              </a:rPr>
            </a:fld>
            <a:endParaRPr lang="en-US" altLang="zh-CN" dirty="0">
              <a:solidFill>
                <a:schemeClr val="bg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0" y="214313"/>
            <a:ext cx="1951038" cy="5918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150938" y="214313"/>
            <a:ext cx="5700712" cy="59182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150938" y="214313"/>
            <a:ext cx="7793037" cy="1462087"/>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1182688" y="2017713"/>
            <a:ext cx="381000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145088" y="2017713"/>
            <a:ext cx="381000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1150938" y="214313"/>
            <a:ext cx="7793037" cy="1462087"/>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1182688" y="2017713"/>
            <a:ext cx="3810000"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p:nvPr>
        </p:nvSpPr>
        <p:spPr>
          <a:xfrm>
            <a:off x="5145088" y="2017713"/>
            <a:ext cx="3810000" cy="1981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内容占位符 4"/>
          <p:cNvSpPr>
            <a:spLocks noGrp="1"/>
          </p:cNvSpPr>
          <p:nvPr>
            <p:ph sz="quarter" idx="3"/>
          </p:nvPr>
        </p:nvSpPr>
        <p:spPr>
          <a:xfrm>
            <a:off x="5145088" y="4151313"/>
            <a:ext cx="3810000" cy="1981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5"/>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7" name="页脚占位符 6"/>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8" name="灯片编号占位符 7"/>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p:nvPr/>
        </p:nvSpPr>
        <p:spPr>
          <a:xfrm>
            <a:off x="417513" y="1098550"/>
            <a:ext cx="438150" cy="474663"/>
          </a:xfrm>
          <a:prstGeom prst="rect">
            <a:avLst/>
          </a:prstGeom>
          <a:solidFill>
            <a:schemeClr val="accent2"/>
          </a:solidFill>
          <a:ln w="9525">
            <a:noFill/>
          </a:ln>
        </p:spPr>
        <p:txBody>
          <a:bodyPr wrap="none" anchor="ctr"/>
          <a:p>
            <a:pPr lvl="0" algn="ctr" eaLnBrk="1" hangingPunct="1"/>
            <a:endParaRPr lang="zh-CN" altLang="zh-CN" sz="2400" dirty="0">
              <a:latin typeface="Tahoma" panose="020B0604030504040204" pitchFamily="34" charset="0"/>
            </a:endParaRPr>
          </a:p>
        </p:txBody>
      </p:sp>
      <p:sp>
        <p:nvSpPr>
          <p:cNvPr id="1027" name="Rectangle 3"/>
          <p:cNvSpPr/>
          <p:nvPr/>
        </p:nvSpPr>
        <p:spPr>
          <a:xfrm>
            <a:off x="800100" y="1098550"/>
            <a:ext cx="328613" cy="474663"/>
          </a:xfrm>
          <a:prstGeom prst="rect">
            <a:avLst/>
          </a:prstGeom>
          <a:gradFill rotWithShape="0">
            <a:gsLst>
              <a:gs pos="0">
                <a:schemeClr val="accent2"/>
              </a:gs>
              <a:gs pos="100000">
                <a:schemeClr val="bg1"/>
              </a:gs>
            </a:gsLst>
            <a:lin ang="0" scaled="1"/>
            <a:tileRect/>
          </a:gradFill>
          <a:ln w="9525">
            <a:noFill/>
          </a:ln>
        </p:spPr>
        <p:txBody>
          <a:bodyPr wrap="none" anchor="ctr"/>
          <a:p>
            <a:pPr lvl="0" algn="ctr" eaLnBrk="1" hangingPunct="1"/>
            <a:endParaRPr lang="zh-CN" altLang="zh-CN" sz="2400" dirty="0">
              <a:latin typeface="Tahoma" panose="020B0604030504040204" pitchFamily="34" charset="0"/>
            </a:endParaRPr>
          </a:p>
        </p:txBody>
      </p:sp>
      <p:sp>
        <p:nvSpPr>
          <p:cNvPr id="1028" name="Rectangle 4"/>
          <p:cNvSpPr/>
          <p:nvPr/>
        </p:nvSpPr>
        <p:spPr>
          <a:xfrm>
            <a:off x="541338" y="1520825"/>
            <a:ext cx="422275" cy="474663"/>
          </a:xfrm>
          <a:prstGeom prst="rect">
            <a:avLst/>
          </a:prstGeom>
          <a:solidFill>
            <a:schemeClr val="folHlink"/>
          </a:solidFill>
          <a:ln w="9525">
            <a:noFill/>
          </a:ln>
        </p:spPr>
        <p:txBody>
          <a:bodyPr wrap="none" anchor="ctr"/>
          <a:p>
            <a:pPr lvl="0" algn="ctr" eaLnBrk="1" hangingPunct="1"/>
            <a:endParaRPr lang="zh-CN" altLang="zh-CN" sz="2400" dirty="0">
              <a:latin typeface="Tahoma" panose="020B0604030504040204" pitchFamily="34" charset="0"/>
            </a:endParaRPr>
          </a:p>
        </p:txBody>
      </p:sp>
      <p:sp>
        <p:nvSpPr>
          <p:cNvPr id="1029" name="Rectangle 5"/>
          <p:cNvSpPr/>
          <p:nvPr/>
        </p:nvSpPr>
        <p:spPr>
          <a:xfrm>
            <a:off x="911225" y="1520825"/>
            <a:ext cx="368300" cy="474663"/>
          </a:xfrm>
          <a:prstGeom prst="rect">
            <a:avLst/>
          </a:prstGeom>
          <a:gradFill rotWithShape="0">
            <a:gsLst>
              <a:gs pos="0">
                <a:schemeClr val="folHlink"/>
              </a:gs>
              <a:gs pos="100000">
                <a:schemeClr val="bg1"/>
              </a:gs>
            </a:gsLst>
            <a:lin ang="0" scaled="1"/>
            <a:tileRect/>
          </a:gradFill>
          <a:ln w="9525">
            <a:noFill/>
          </a:ln>
        </p:spPr>
        <p:txBody>
          <a:bodyPr wrap="none" anchor="ctr"/>
          <a:p>
            <a:pPr lvl="0" algn="ctr" eaLnBrk="1" hangingPunct="1"/>
            <a:endParaRPr lang="zh-CN" altLang="zh-CN" sz="2400" dirty="0">
              <a:latin typeface="Tahoma" panose="020B0604030504040204" pitchFamily="34" charset="0"/>
            </a:endParaRPr>
          </a:p>
        </p:txBody>
      </p:sp>
      <p:sp>
        <p:nvSpPr>
          <p:cNvPr id="1030" name="Rectangle 6"/>
          <p:cNvSpPr/>
          <p:nvPr/>
        </p:nvSpPr>
        <p:spPr>
          <a:xfrm>
            <a:off x="127000" y="1447800"/>
            <a:ext cx="560388" cy="422275"/>
          </a:xfrm>
          <a:prstGeom prst="rect">
            <a:avLst/>
          </a:prstGeom>
          <a:gradFill rotWithShape="0">
            <a:gsLst>
              <a:gs pos="0">
                <a:schemeClr val="bg1"/>
              </a:gs>
              <a:gs pos="100000">
                <a:schemeClr val="hlink"/>
              </a:gs>
            </a:gsLst>
            <a:lin ang="18900000" scaled="1"/>
            <a:tileRect/>
          </a:gradFill>
          <a:ln w="9525">
            <a:noFill/>
          </a:ln>
        </p:spPr>
        <p:txBody>
          <a:bodyPr wrap="none" anchor="ctr"/>
          <a:p>
            <a:pPr lvl="0" algn="ctr" eaLnBrk="1" hangingPunct="1"/>
            <a:endParaRPr lang="zh-CN" altLang="zh-CN" sz="2400" dirty="0">
              <a:latin typeface="Tahoma" panose="020B0604030504040204" pitchFamily="34" charset="0"/>
            </a:endParaRPr>
          </a:p>
        </p:txBody>
      </p:sp>
      <p:sp>
        <p:nvSpPr>
          <p:cNvPr id="1031" name="Rectangle 7"/>
          <p:cNvSpPr/>
          <p:nvPr/>
        </p:nvSpPr>
        <p:spPr>
          <a:xfrm>
            <a:off x="762000" y="990600"/>
            <a:ext cx="31750" cy="1052513"/>
          </a:xfrm>
          <a:prstGeom prst="rect">
            <a:avLst/>
          </a:prstGeom>
          <a:solidFill>
            <a:schemeClr val="bg2"/>
          </a:solidFill>
          <a:ln w="9525">
            <a:noFill/>
          </a:ln>
        </p:spPr>
        <p:txBody>
          <a:bodyPr wrap="none" anchor="ctr"/>
          <a:p>
            <a:pPr lvl="0" algn="ctr" eaLnBrk="1" hangingPunct="1"/>
            <a:endParaRPr lang="zh-CN" altLang="zh-CN" sz="2400" dirty="0">
              <a:latin typeface="Tahoma" panose="020B0604030504040204" pitchFamily="34" charset="0"/>
            </a:endParaRPr>
          </a:p>
        </p:txBody>
      </p:sp>
      <p:sp>
        <p:nvSpPr>
          <p:cNvPr id="1032" name="Rectangle 8"/>
          <p:cNvSpPr/>
          <p:nvPr/>
        </p:nvSpPr>
        <p:spPr>
          <a:xfrm>
            <a:off x="442913" y="1781175"/>
            <a:ext cx="8226425" cy="31750"/>
          </a:xfrm>
          <a:prstGeom prst="rect">
            <a:avLst/>
          </a:prstGeom>
          <a:gradFill rotWithShape="0">
            <a:gsLst>
              <a:gs pos="0">
                <a:schemeClr val="bg2"/>
              </a:gs>
              <a:gs pos="100000">
                <a:schemeClr val="bg1"/>
              </a:gs>
            </a:gsLst>
            <a:lin ang="0" scaled="1"/>
            <a:tileRect/>
          </a:gradFill>
          <a:ln w="9525">
            <a:noFill/>
          </a:ln>
        </p:spPr>
        <p:txBody>
          <a:bodyPr wrap="none" anchor="ctr"/>
          <a:p>
            <a:pPr lvl="0" algn="ctr" eaLnBrk="1" hangingPunct="1"/>
            <a:endParaRPr lang="zh-CN" altLang="zh-CN" sz="2400" dirty="0">
              <a:latin typeface="Tahoma" panose="020B0604030504040204" pitchFamily="34" charset="0"/>
            </a:endParaRPr>
          </a:p>
        </p:txBody>
      </p:sp>
      <p:sp>
        <p:nvSpPr>
          <p:cNvPr id="1033" name="Rectangle 9"/>
          <p:cNvSpPr>
            <a:spLocks noGrp="1"/>
          </p:cNvSpPr>
          <p:nvPr>
            <p:ph type="title"/>
          </p:nvPr>
        </p:nvSpPr>
        <p:spPr>
          <a:xfrm>
            <a:off x="1150938" y="214313"/>
            <a:ext cx="7793037" cy="1462087"/>
          </a:xfrm>
          <a:prstGeom prst="rect">
            <a:avLst/>
          </a:prstGeom>
          <a:noFill/>
          <a:ln w="9525">
            <a:noFill/>
          </a:ln>
        </p:spPr>
        <p:txBody>
          <a:bodyPr anchor="b"/>
          <a:p>
            <a:pPr lvl="0"/>
            <a:r>
              <a:rPr lang="zh-CN" altLang="en-US" dirty="0"/>
              <a:t>单击此处编辑母版标题样式</a:t>
            </a:r>
            <a:endParaRPr lang="zh-CN" altLang="en-US" dirty="0"/>
          </a:p>
        </p:txBody>
      </p:sp>
      <p:sp>
        <p:nvSpPr>
          <p:cNvPr id="1034" name="Rectangle 10"/>
          <p:cNvSpPr>
            <a:spLocks noGrp="1"/>
          </p:cNvSpPr>
          <p:nvPr>
            <p:ph type="body" idx="1"/>
          </p:nvPr>
        </p:nvSpPr>
        <p:spPr>
          <a:xfrm>
            <a:off x="1182688" y="2017713"/>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7899"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37900"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Tahoma" panose="020B0604030504040204" pitchFamily="34" charset="0"/>
              <a:ea typeface="宋体" panose="02010600030101010101" pitchFamily="2" charset="-122"/>
              <a:cs typeface="+mn-cs"/>
            </a:endParaRPr>
          </a:p>
        </p:txBody>
      </p:sp>
      <p:sp>
        <p:nvSpPr>
          <p:cNvPr id="37901"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a:defRPr sz="1400"/>
            </a:lvl1pPr>
          </a:lstStyle>
          <a:p>
            <a:pPr lvl="0" eaLnBrk="1" hangingPunct="1">
              <a:buNone/>
            </a:pPr>
            <a:fld id="{9A0DB2DC-4C9A-4742-B13C-FB6460FD3503}" type="slidenum">
              <a:rPr lang="en-US" altLang="zh-CN" dirty="0">
                <a:latin typeface="Tahoma" panose="020B0604030504040204" pitchFamily="34" charset="0"/>
              </a:rPr>
            </a:fld>
            <a:endParaRPr lang="en-US" altLang="zh-CN" dirty="0">
              <a:latin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anose="020B0604030504040204" pitchFamily="34" charset="0"/>
          <a:ea typeface="宋体" panose="02010600030101010101" pitchFamily="2" charset="-122"/>
        </a:defRPr>
      </a:lvl2pPr>
      <a:lvl3pPr algn="l" rtl="0" eaLnBrk="0" fontAlgn="base" hangingPunct="0">
        <a:spcBef>
          <a:spcPct val="0"/>
        </a:spcBef>
        <a:spcAft>
          <a:spcPct val="0"/>
        </a:spcAft>
        <a:defRPr sz="4400">
          <a:solidFill>
            <a:schemeClr val="tx2"/>
          </a:solidFill>
          <a:latin typeface="Tahoma" panose="020B0604030504040204" pitchFamily="34" charset="0"/>
          <a:ea typeface="宋体" panose="02010600030101010101" pitchFamily="2" charset="-122"/>
        </a:defRPr>
      </a:lvl3pPr>
      <a:lvl4pPr algn="l" rtl="0" eaLnBrk="0" fontAlgn="base" hangingPunct="0">
        <a:spcBef>
          <a:spcPct val="0"/>
        </a:spcBef>
        <a:spcAft>
          <a:spcPct val="0"/>
        </a:spcAft>
        <a:defRPr sz="4400">
          <a:solidFill>
            <a:schemeClr val="tx2"/>
          </a:solidFill>
          <a:latin typeface="Tahoma" panose="020B0604030504040204" pitchFamily="34" charset="0"/>
          <a:ea typeface="宋体" panose="02010600030101010101" pitchFamily="2" charset="-122"/>
        </a:defRPr>
      </a:lvl4pPr>
      <a:lvl5pPr algn="l" rtl="0" eaLnBrk="0" fontAlgn="base" hangingPunct="0">
        <a:spcBef>
          <a:spcPct val="0"/>
        </a:spcBef>
        <a:spcAft>
          <a:spcPct val="0"/>
        </a:spcAft>
        <a:defRPr sz="4400">
          <a:solidFill>
            <a:schemeClr val="tx2"/>
          </a:solidFill>
          <a:latin typeface="Tahoma" panose="020B0604030504040204" pitchFamily="34" charset="0"/>
          <a:ea typeface="宋体" panose="02010600030101010101" pitchFamily="2" charset="-122"/>
        </a:defRPr>
      </a:lvl5pPr>
      <a:lvl6pPr marL="457200"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6pPr>
      <a:lvl7pPr marL="914400"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7pPr>
      <a:lvl8pPr marL="1371600"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8pPr>
      <a:lvl9pPr marL="1828800"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4" Type="http://schemas.openxmlformats.org/officeDocument/2006/relationships/vmlDrawing" Target="../drawings/vmlDrawing44.vml"/><Relationship Id="rId3" Type="http://schemas.openxmlformats.org/officeDocument/2006/relationships/slideLayout" Target="../slideLayouts/slideLayout2.xml"/><Relationship Id="rId2" Type="http://schemas.openxmlformats.org/officeDocument/2006/relationships/image" Target="../media/image76.wmf"/><Relationship Id="rId1" Type="http://schemas.openxmlformats.org/officeDocument/2006/relationships/oleObject" Target="../embeddings/oleObject81.bin"/></Relationships>
</file>

<file path=ppt/slides/_rels/slide102.xml.rels><?xml version="1.0" encoding="UTF-8" standalone="yes"?>
<Relationships xmlns="http://schemas.openxmlformats.org/package/2006/relationships"><Relationship Id="rId8" Type="http://schemas.openxmlformats.org/officeDocument/2006/relationships/vmlDrawing" Target="../drawings/vmlDrawing45.vml"/><Relationship Id="rId7" Type="http://schemas.openxmlformats.org/officeDocument/2006/relationships/slideLayout" Target="../slideLayouts/slideLayout2.xml"/><Relationship Id="rId6" Type="http://schemas.openxmlformats.org/officeDocument/2006/relationships/image" Target="../media/image79.wmf"/><Relationship Id="rId5" Type="http://schemas.openxmlformats.org/officeDocument/2006/relationships/oleObject" Target="../embeddings/oleObject84.bin"/><Relationship Id="rId4" Type="http://schemas.openxmlformats.org/officeDocument/2006/relationships/image" Target="../media/image78.wmf"/><Relationship Id="rId3" Type="http://schemas.openxmlformats.org/officeDocument/2006/relationships/oleObject" Target="../embeddings/oleObject83.bin"/><Relationship Id="rId2" Type="http://schemas.openxmlformats.org/officeDocument/2006/relationships/image" Target="../media/image77.wmf"/><Relationship Id="rId1" Type="http://schemas.openxmlformats.org/officeDocument/2006/relationships/oleObject" Target="../embeddings/oleObject82.bin"/></Relationships>
</file>

<file path=ppt/slides/_rels/slide103.xml.rels><?xml version="1.0" encoding="UTF-8" standalone="yes"?>
<Relationships xmlns="http://schemas.openxmlformats.org/package/2006/relationships"><Relationship Id="rId4" Type="http://schemas.openxmlformats.org/officeDocument/2006/relationships/vmlDrawing" Target="../drawings/vmlDrawing46.vml"/><Relationship Id="rId3" Type="http://schemas.openxmlformats.org/officeDocument/2006/relationships/slideLayout" Target="../slideLayouts/slideLayout2.xml"/><Relationship Id="rId2" Type="http://schemas.openxmlformats.org/officeDocument/2006/relationships/image" Target="../media/image80.wmf"/><Relationship Id="rId1" Type="http://schemas.openxmlformats.org/officeDocument/2006/relationships/oleObject" Target="../embeddings/oleObject85.bin"/></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4" Type="http://schemas.openxmlformats.org/officeDocument/2006/relationships/vmlDrawing" Target="../drawings/vmlDrawing47.vml"/><Relationship Id="rId3" Type="http://schemas.openxmlformats.org/officeDocument/2006/relationships/slideLayout" Target="../slideLayouts/slideLayout2.xml"/><Relationship Id="rId2" Type="http://schemas.openxmlformats.org/officeDocument/2006/relationships/image" Target="../media/image81.wmf"/><Relationship Id="rId1" Type="http://schemas.openxmlformats.org/officeDocument/2006/relationships/oleObject" Target="../embeddings/oleObject86.bin"/></Relationships>
</file>

<file path=ppt/slides/_rels/slide106.xml.rels><?xml version="1.0" encoding="UTF-8" standalone="yes"?>
<Relationships xmlns="http://schemas.openxmlformats.org/package/2006/relationships"><Relationship Id="rId4" Type="http://schemas.openxmlformats.org/officeDocument/2006/relationships/vmlDrawing" Target="../drawings/vmlDrawing48.vml"/><Relationship Id="rId3" Type="http://schemas.openxmlformats.org/officeDocument/2006/relationships/slideLayout" Target="../slideLayouts/slideLayout2.xml"/><Relationship Id="rId2" Type="http://schemas.openxmlformats.org/officeDocument/2006/relationships/image" Target="../media/image82.wmf"/><Relationship Id="rId1" Type="http://schemas.openxmlformats.org/officeDocument/2006/relationships/oleObject" Target="../embeddings/oleObject87.bin"/></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4" Type="http://schemas.openxmlformats.org/officeDocument/2006/relationships/vmlDrawing" Target="../drawings/vmlDrawing49.vml"/><Relationship Id="rId3" Type="http://schemas.openxmlformats.org/officeDocument/2006/relationships/slideLayout" Target="../slideLayouts/slideLayout2.xml"/><Relationship Id="rId2" Type="http://schemas.openxmlformats.org/officeDocument/2006/relationships/image" Target="../media/image83.wmf"/><Relationship Id="rId1" Type="http://schemas.openxmlformats.org/officeDocument/2006/relationships/oleObject" Target="../embeddings/oleObject88.bin"/></Relationships>
</file>

<file path=ppt/slides/_rels/slide109.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87.wmf"/><Relationship Id="rId7" Type="http://schemas.openxmlformats.org/officeDocument/2006/relationships/oleObject" Target="../embeddings/oleObject92.bin"/><Relationship Id="rId6" Type="http://schemas.openxmlformats.org/officeDocument/2006/relationships/image" Target="../media/image86.wmf"/><Relationship Id="rId5" Type="http://schemas.openxmlformats.org/officeDocument/2006/relationships/oleObject" Target="../embeddings/oleObject91.bin"/><Relationship Id="rId4" Type="http://schemas.openxmlformats.org/officeDocument/2006/relationships/image" Target="../media/image85.wmf"/><Relationship Id="rId3" Type="http://schemas.openxmlformats.org/officeDocument/2006/relationships/oleObject" Target="../embeddings/oleObject90.bin"/><Relationship Id="rId2" Type="http://schemas.openxmlformats.org/officeDocument/2006/relationships/image" Target="../media/image84.wmf"/><Relationship Id="rId10" Type="http://schemas.openxmlformats.org/officeDocument/2006/relationships/vmlDrawing" Target="../drawings/vmlDrawing50.vml"/><Relationship Id="rId1" Type="http://schemas.openxmlformats.org/officeDocument/2006/relationships/oleObject" Target="../embeddings/oleObject89.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6" Type="http://schemas.openxmlformats.org/officeDocument/2006/relationships/vmlDrawing" Target="../drawings/vmlDrawing51.vml"/><Relationship Id="rId5" Type="http://schemas.openxmlformats.org/officeDocument/2006/relationships/slideLayout" Target="../slideLayouts/slideLayout2.xml"/><Relationship Id="rId4" Type="http://schemas.openxmlformats.org/officeDocument/2006/relationships/image" Target="../media/image89.wmf"/><Relationship Id="rId3" Type="http://schemas.openxmlformats.org/officeDocument/2006/relationships/oleObject" Target="../embeddings/oleObject94.bin"/><Relationship Id="rId2" Type="http://schemas.openxmlformats.org/officeDocument/2006/relationships/image" Target="../media/image88.wmf"/><Relationship Id="rId1" Type="http://schemas.openxmlformats.org/officeDocument/2006/relationships/oleObject" Target="../embeddings/oleObject93.bin"/></Relationships>
</file>

<file path=ppt/slides/_rels/slide111.xml.rels><?xml version="1.0" encoding="UTF-8" standalone="yes"?>
<Relationships xmlns="http://schemas.openxmlformats.org/package/2006/relationships"><Relationship Id="rId4" Type="http://schemas.openxmlformats.org/officeDocument/2006/relationships/vmlDrawing" Target="../drawings/vmlDrawing52.vml"/><Relationship Id="rId3" Type="http://schemas.openxmlformats.org/officeDocument/2006/relationships/slideLayout" Target="../slideLayouts/slideLayout12.xml"/><Relationship Id="rId2" Type="http://schemas.openxmlformats.org/officeDocument/2006/relationships/image" Target="../media/image82.wmf"/><Relationship Id="rId1" Type="http://schemas.openxmlformats.org/officeDocument/2006/relationships/oleObject" Target="../embeddings/oleObject95.bin"/></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6" Type="http://schemas.openxmlformats.org/officeDocument/2006/relationships/vmlDrawing" Target="../drawings/vmlDrawing53.vml"/><Relationship Id="rId5" Type="http://schemas.openxmlformats.org/officeDocument/2006/relationships/slideLayout" Target="../slideLayouts/slideLayout2.xml"/><Relationship Id="rId4" Type="http://schemas.openxmlformats.org/officeDocument/2006/relationships/image" Target="../media/image91.wmf"/><Relationship Id="rId3" Type="http://schemas.openxmlformats.org/officeDocument/2006/relationships/oleObject" Target="../embeddings/oleObject97.bin"/><Relationship Id="rId2" Type="http://schemas.openxmlformats.org/officeDocument/2006/relationships/image" Target="../media/image90.wmf"/><Relationship Id="rId1" Type="http://schemas.openxmlformats.org/officeDocument/2006/relationships/oleObject" Target="../embeddings/oleObject96.bin"/></Relationships>
</file>

<file path=ppt/slides/_rels/slide114.xml.rels><?xml version="1.0" encoding="UTF-8" standalone="yes"?>
<Relationships xmlns="http://schemas.openxmlformats.org/package/2006/relationships"><Relationship Id="rId4" Type="http://schemas.openxmlformats.org/officeDocument/2006/relationships/vmlDrawing" Target="../drawings/vmlDrawing54.vml"/><Relationship Id="rId3" Type="http://schemas.openxmlformats.org/officeDocument/2006/relationships/slideLayout" Target="../slideLayouts/slideLayout2.xml"/><Relationship Id="rId2" Type="http://schemas.openxmlformats.org/officeDocument/2006/relationships/image" Target="../media/image92.wmf"/><Relationship Id="rId1" Type="http://schemas.openxmlformats.org/officeDocument/2006/relationships/oleObject" Target="../embeddings/oleObject98.bin"/></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6" Type="http://schemas.openxmlformats.org/officeDocument/2006/relationships/vmlDrawing" Target="../drawings/vmlDrawing3.vml"/><Relationship Id="rId5" Type="http://schemas.openxmlformats.org/officeDocument/2006/relationships/slideLayout" Target="../slideLayouts/slideLayout2.xml"/><Relationship Id="rId4" Type="http://schemas.openxmlformats.org/officeDocument/2006/relationships/image" Target="../media/image5.wmf"/><Relationship Id="rId3" Type="http://schemas.openxmlformats.org/officeDocument/2006/relationships/oleObject" Target="../embeddings/oleObject5.bin"/><Relationship Id="rId2" Type="http://schemas.openxmlformats.org/officeDocument/2006/relationships/image" Target="../media/image4.wmf"/><Relationship Id="rId1"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4" Type="http://schemas.openxmlformats.org/officeDocument/2006/relationships/vmlDrawing" Target="../drawings/vmlDrawing4.vml"/><Relationship Id="rId3" Type="http://schemas.openxmlformats.org/officeDocument/2006/relationships/slideLayout" Target="../slideLayouts/slideLayout2.xml"/><Relationship Id="rId2" Type="http://schemas.openxmlformats.org/officeDocument/2006/relationships/image" Target="../media/image6.wmf"/><Relationship Id="rId1"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6" Type="http://schemas.openxmlformats.org/officeDocument/2006/relationships/vmlDrawing" Target="../drawings/vmlDrawing5.vml"/><Relationship Id="rId5" Type="http://schemas.openxmlformats.org/officeDocument/2006/relationships/slideLayout" Target="../slideLayouts/slideLayout12.xml"/><Relationship Id="rId4" Type="http://schemas.openxmlformats.org/officeDocument/2006/relationships/image" Target="../media/image8.wmf"/><Relationship Id="rId3" Type="http://schemas.openxmlformats.org/officeDocument/2006/relationships/oleObject" Target="../embeddings/oleObject8.bin"/><Relationship Id="rId2" Type="http://schemas.openxmlformats.org/officeDocument/2006/relationships/image" Target="../media/image7.wmf"/><Relationship Id="rId1"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6" Type="http://schemas.openxmlformats.org/officeDocument/2006/relationships/vmlDrawing" Target="../drawings/vmlDrawing6.vml"/><Relationship Id="rId5" Type="http://schemas.openxmlformats.org/officeDocument/2006/relationships/slideLayout" Target="../slideLayouts/slideLayout2.xml"/><Relationship Id="rId4" Type="http://schemas.openxmlformats.org/officeDocument/2006/relationships/image" Target="../media/image10.wmf"/><Relationship Id="rId3" Type="http://schemas.openxmlformats.org/officeDocument/2006/relationships/oleObject" Target="../embeddings/oleObject10.bin"/><Relationship Id="rId2" Type="http://schemas.openxmlformats.org/officeDocument/2006/relationships/image" Target="../media/image9.wmf"/><Relationship Id="rId1"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6" Type="http://schemas.openxmlformats.org/officeDocument/2006/relationships/vmlDrawing" Target="../drawings/vmlDrawing7.vml"/><Relationship Id="rId5" Type="http://schemas.openxmlformats.org/officeDocument/2006/relationships/slideLayout" Target="../slideLayouts/slideLayout2.xml"/><Relationship Id="rId4" Type="http://schemas.openxmlformats.org/officeDocument/2006/relationships/image" Target="../media/image12.wmf"/><Relationship Id="rId3" Type="http://schemas.openxmlformats.org/officeDocument/2006/relationships/oleObject" Target="../embeddings/oleObject12.bin"/><Relationship Id="rId2" Type="http://schemas.openxmlformats.org/officeDocument/2006/relationships/image" Target="../media/image11.wmf"/><Relationship Id="rId1" Type="http://schemas.openxmlformats.org/officeDocument/2006/relationships/oleObject" Target="../embeddings/oleObject1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6" Type="http://schemas.openxmlformats.org/officeDocument/2006/relationships/vmlDrawing" Target="../drawings/vmlDrawing8.vml"/><Relationship Id="rId5" Type="http://schemas.openxmlformats.org/officeDocument/2006/relationships/slideLayout" Target="../slideLayouts/slideLayout2.xml"/><Relationship Id="rId4" Type="http://schemas.openxmlformats.org/officeDocument/2006/relationships/image" Target="../media/image14.wmf"/><Relationship Id="rId3" Type="http://schemas.openxmlformats.org/officeDocument/2006/relationships/oleObject" Target="../embeddings/oleObject14.bin"/><Relationship Id="rId2" Type="http://schemas.openxmlformats.org/officeDocument/2006/relationships/image" Target="../media/image13.wmf"/><Relationship Id="rId1"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6" Type="http://schemas.openxmlformats.org/officeDocument/2006/relationships/vmlDrawing" Target="../drawings/vmlDrawing9.vml"/><Relationship Id="rId5" Type="http://schemas.openxmlformats.org/officeDocument/2006/relationships/slideLayout" Target="../slideLayouts/slideLayout2.xml"/><Relationship Id="rId4" Type="http://schemas.openxmlformats.org/officeDocument/2006/relationships/image" Target="../media/image16.wmf"/><Relationship Id="rId3" Type="http://schemas.openxmlformats.org/officeDocument/2006/relationships/oleObject" Target="../embeddings/oleObject16.bin"/><Relationship Id="rId2" Type="http://schemas.openxmlformats.org/officeDocument/2006/relationships/image" Target="../media/image15.wmf"/><Relationship Id="rId1" Type="http://schemas.openxmlformats.org/officeDocument/2006/relationships/oleObject" Target="../embeddings/oleObject15.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vmlDrawing" Target="../drawings/vmlDrawing10.vml"/><Relationship Id="rId7" Type="http://schemas.openxmlformats.org/officeDocument/2006/relationships/slideLayout" Target="../slideLayouts/slideLayout2.xml"/><Relationship Id="rId6" Type="http://schemas.openxmlformats.org/officeDocument/2006/relationships/image" Target="../media/image19.wmf"/><Relationship Id="rId5" Type="http://schemas.openxmlformats.org/officeDocument/2006/relationships/oleObject" Target="../embeddings/oleObject19.bin"/><Relationship Id="rId4" Type="http://schemas.openxmlformats.org/officeDocument/2006/relationships/image" Target="../media/image18.wmf"/><Relationship Id="rId3" Type="http://schemas.openxmlformats.org/officeDocument/2006/relationships/oleObject" Target="../embeddings/oleObject18.bin"/><Relationship Id="rId2" Type="http://schemas.openxmlformats.org/officeDocument/2006/relationships/image" Target="../media/image17.wmf"/><Relationship Id="rId1" Type="http://schemas.openxmlformats.org/officeDocument/2006/relationships/oleObject" Target="../embeddings/oleObject17.bin"/></Relationships>
</file>

<file path=ppt/slides/_rels/slide26.xml.rels><?xml version="1.0" encoding="UTF-8" standalone="yes"?>
<Relationships xmlns="http://schemas.openxmlformats.org/package/2006/relationships"><Relationship Id="rId4" Type="http://schemas.openxmlformats.org/officeDocument/2006/relationships/vmlDrawing" Target="../drawings/vmlDrawing11.vml"/><Relationship Id="rId3" Type="http://schemas.openxmlformats.org/officeDocument/2006/relationships/slideLayout" Target="../slideLayouts/slideLayout2.xml"/><Relationship Id="rId2" Type="http://schemas.openxmlformats.org/officeDocument/2006/relationships/image" Target="../media/image20.wmf"/><Relationship Id="rId1" Type="http://schemas.openxmlformats.org/officeDocument/2006/relationships/oleObject" Target="../embeddings/oleObject20.bin"/></Relationships>
</file>

<file path=ppt/slides/_rels/slide27.xml.rels><?xml version="1.0" encoding="UTF-8" standalone="yes"?>
<Relationships xmlns="http://schemas.openxmlformats.org/package/2006/relationships"><Relationship Id="rId4" Type="http://schemas.openxmlformats.org/officeDocument/2006/relationships/vmlDrawing" Target="../drawings/vmlDrawing12.vml"/><Relationship Id="rId3" Type="http://schemas.openxmlformats.org/officeDocument/2006/relationships/slideLayout" Target="../slideLayouts/slideLayout2.xml"/><Relationship Id="rId2" Type="http://schemas.openxmlformats.org/officeDocument/2006/relationships/image" Target="../media/image21.wmf"/><Relationship Id="rId1" Type="http://schemas.openxmlformats.org/officeDocument/2006/relationships/oleObject" Target="../embeddings/oleObject21.bin"/></Relationships>
</file>

<file path=ppt/slides/_rels/slide28.xml.rels><?xml version="1.0" encoding="UTF-8" standalone="yes"?>
<Relationships xmlns="http://schemas.openxmlformats.org/package/2006/relationships"><Relationship Id="rId4" Type="http://schemas.openxmlformats.org/officeDocument/2006/relationships/vmlDrawing" Target="../drawings/vmlDrawing13.vml"/><Relationship Id="rId3" Type="http://schemas.openxmlformats.org/officeDocument/2006/relationships/slideLayout" Target="../slideLayouts/slideLayout2.xml"/><Relationship Id="rId2" Type="http://schemas.openxmlformats.org/officeDocument/2006/relationships/image" Target="../media/image22.wmf"/><Relationship Id="rId1" Type="http://schemas.openxmlformats.org/officeDocument/2006/relationships/oleObject" Target="../embeddings/oleObject22.bin"/></Relationships>
</file>

<file path=ppt/slides/_rels/slide29.xml.rels><?xml version="1.0" encoding="UTF-8" standalone="yes"?>
<Relationships xmlns="http://schemas.openxmlformats.org/package/2006/relationships"><Relationship Id="rId4" Type="http://schemas.openxmlformats.org/officeDocument/2006/relationships/vmlDrawing" Target="../drawings/vmlDrawing14.vml"/><Relationship Id="rId3" Type="http://schemas.openxmlformats.org/officeDocument/2006/relationships/slideLayout" Target="../slideLayouts/slideLayout2.xml"/><Relationship Id="rId2" Type="http://schemas.openxmlformats.org/officeDocument/2006/relationships/image" Target="../media/image23.wmf"/><Relationship Id="rId1" Type="http://schemas.openxmlformats.org/officeDocument/2006/relationships/oleObject" Target="../embeddings/oleObject23.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4" Type="http://schemas.openxmlformats.org/officeDocument/2006/relationships/vmlDrawing" Target="../drawings/vmlDrawing15.vml"/><Relationship Id="rId3" Type="http://schemas.openxmlformats.org/officeDocument/2006/relationships/slideLayout" Target="../slideLayouts/slideLayout2.xml"/><Relationship Id="rId2" Type="http://schemas.openxmlformats.org/officeDocument/2006/relationships/image" Target="../media/image24.wmf"/><Relationship Id="rId1" Type="http://schemas.openxmlformats.org/officeDocument/2006/relationships/oleObject" Target="../embeddings/oleObject24.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6" Type="http://schemas.openxmlformats.org/officeDocument/2006/relationships/vmlDrawing" Target="../drawings/vmlDrawing16.vml"/><Relationship Id="rId5" Type="http://schemas.openxmlformats.org/officeDocument/2006/relationships/slideLayout" Target="../slideLayouts/slideLayout2.xml"/><Relationship Id="rId4" Type="http://schemas.openxmlformats.org/officeDocument/2006/relationships/image" Target="../media/image26.wmf"/><Relationship Id="rId3" Type="http://schemas.openxmlformats.org/officeDocument/2006/relationships/oleObject" Target="../embeddings/oleObject26.bin"/><Relationship Id="rId2" Type="http://schemas.openxmlformats.org/officeDocument/2006/relationships/image" Target="../media/image25.wmf"/><Relationship Id="rId1" Type="http://schemas.openxmlformats.org/officeDocument/2006/relationships/oleObject" Target="../embeddings/oleObject25.bin"/></Relationships>
</file>

<file path=ppt/slides/_rels/slide33.xml.rels><?xml version="1.0" encoding="UTF-8" standalone="yes"?>
<Relationships xmlns="http://schemas.openxmlformats.org/package/2006/relationships"><Relationship Id="rId4" Type="http://schemas.openxmlformats.org/officeDocument/2006/relationships/vmlDrawing" Target="../drawings/vmlDrawing17.vml"/><Relationship Id="rId3" Type="http://schemas.openxmlformats.org/officeDocument/2006/relationships/slideLayout" Target="../slideLayouts/slideLayout2.xml"/><Relationship Id="rId2" Type="http://schemas.openxmlformats.org/officeDocument/2006/relationships/image" Target="../media/image27.wmf"/><Relationship Id="rId1" Type="http://schemas.openxmlformats.org/officeDocument/2006/relationships/oleObject" Target="../embeddings/oleObject27.bin"/></Relationships>
</file>

<file path=ppt/slides/_rels/slide34.xml.rels><?xml version="1.0" encoding="UTF-8" standalone="yes"?>
<Relationships xmlns="http://schemas.openxmlformats.org/package/2006/relationships"><Relationship Id="rId4" Type="http://schemas.openxmlformats.org/officeDocument/2006/relationships/vmlDrawing" Target="../drawings/vmlDrawing18.vml"/><Relationship Id="rId3" Type="http://schemas.openxmlformats.org/officeDocument/2006/relationships/slideLayout" Target="../slideLayouts/slideLayout2.xml"/><Relationship Id="rId2" Type="http://schemas.openxmlformats.org/officeDocument/2006/relationships/image" Target="../media/image28.wmf"/><Relationship Id="rId1" Type="http://schemas.openxmlformats.org/officeDocument/2006/relationships/oleObject" Target="../embeddings/oleObject28.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4" Type="http://schemas.openxmlformats.org/officeDocument/2006/relationships/vmlDrawing" Target="../drawings/vmlDrawing19.vml"/><Relationship Id="rId3" Type="http://schemas.openxmlformats.org/officeDocument/2006/relationships/slideLayout" Target="../slideLayouts/slideLayout2.xml"/><Relationship Id="rId2" Type="http://schemas.openxmlformats.org/officeDocument/2006/relationships/image" Target="../media/image29.wmf"/><Relationship Id="rId1" Type="http://schemas.openxmlformats.org/officeDocument/2006/relationships/oleObject" Target="../embeddings/oleObject29.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4" Type="http://schemas.openxmlformats.org/officeDocument/2006/relationships/vmlDrawing" Target="../drawings/vmlDrawing20.vml"/><Relationship Id="rId3" Type="http://schemas.openxmlformats.org/officeDocument/2006/relationships/slideLayout" Target="../slideLayouts/slideLayout2.xml"/><Relationship Id="rId2" Type="http://schemas.openxmlformats.org/officeDocument/2006/relationships/image" Target="../media/image30.wmf"/><Relationship Id="rId1" Type="http://schemas.openxmlformats.org/officeDocument/2006/relationships/oleObject" Target="../embeddings/oleObject30.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12.xml"/><Relationship Id="rId4" Type="http://schemas.openxmlformats.org/officeDocument/2006/relationships/image" Target="../media/image2.wmf"/><Relationship Id="rId3" Type="http://schemas.openxmlformats.org/officeDocument/2006/relationships/oleObject" Target="../embeddings/oleObject2.bin"/><Relationship Id="rId2" Type="http://schemas.openxmlformats.org/officeDocument/2006/relationships/image" Target="../media/image1.wmf"/><Relationship Id="rId1" Type="http://schemas.openxmlformats.org/officeDocument/2006/relationships/oleObject" Target="../embeddings/oleObject1.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oleObject" Target="../embeddings/oleObject3.bin"/></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4" Type="http://schemas.openxmlformats.org/officeDocument/2006/relationships/vmlDrawing" Target="../drawings/vmlDrawing21.vml"/><Relationship Id="rId3" Type="http://schemas.openxmlformats.org/officeDocument/2006/relationships/slideLayout" Target="../slideLayouts/slideLayout2.xml"/><Relationship Id="rId2" Type="http://schemas.openxmlformats.org/officeDocument/2006/relationships/image" Target="../media/image31.wmf"/><Relationship Id="rId1" Type="http://schemas.openxmlformats.org/officeDocument/2006/relationships/oleObject" Target="../embeddings/oleObject31.bin"/></Relationships>
</file>

<file path=ppt/slides/_rels/slide63.xml.rels><?xml version="1.0" encoding="UTF-8" standalone="yes"?>
<Relationships xmlns="http://schemas.openxmlformats.org/package/2006/relationships"><Relationship Id="rId6" Type="http://schemas.openxmlformats.org/officeDocument/2006/relationships/vmlDrawing" Target="../drawings/vmlDrawing22.vml"/><Relationship Id="rId5" Type="http://schemas.openxmlformats.org/officeDocument/2006/relationships/slideLayout" Target="../slideLayouts/slideLayout2.xml"/><Relationship Id="rId4" Type="http://schemas.openxmlformats.org/officeDocument/2006/relationships/image" Target="../media/image33.wmf"/><Relationship Id="rId3" Type="http://schemas.openxmlformats.org/officeDocument/2006/relationships/oleObject" Target="../embeddings/oleObject33.bin"/><Relationship Id="rId2" Type="http://schemas.openxmlformats.org/officeDocument/2006/relationships/image" Target="../media/image32.wmf"/><Relationship Id="rId1" Type="http://schemas.openxmlformats.org/officeDocument/2006/relationships/oleObject" Target="../embeddings/oleObject32.bin"/></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4" Type="http://schemas.openxmlformats.org/officeDocument/2006/relationships/vmlDrawing" Target="../drawings/vmlDrawing23.vml"/><Relationship Id="rId3" Type="http://schemas.openxmlformats.org/officeDocument/2006/relationships/slideLayout" Target="../slideLayouts/slideLayout2.xml"/><Relationship Id="rId2" Type="http://schemas.openxmlformats.org/officeDocument/2006/relationships/image" Target="../media/image34.wmf"/><Relationship Id="rId1" Type="http://schemas.openxmlformats.org/officeDocument/2006/relationships/oleObject" Target="../embeddings/oleObject34.bin"/></Relationships>
</file>

<file path=ppt/slides/_rels/slide69.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38.wmf"/><Relationship Id="rId7" Type="http://schemas.openxmlformats.org/officeDocument/2006/relationships/oleObject" Target="../embeddings/oleObject38.bin"/><Relationship Id="rId6" Type="http://schemas.openxmlformats.org/officeDocument/2006/relationships/image" Target="../media/image37.wmf"/><Relationship Id="rId5" Type="http://schemas.openxmlformats.org/officeDocument/2006/relationships/oleObject" Target="../embeddings/oleObject37.bin"/><Relationship Id="rId4" Type="http://schemas.openxmlformats.org/officeDocument/2006/relationships/image" Target="../media/image36.wmf"/><Relationship Id="rId3" Type="http://schemas.openxmlformats.org/officeDocument/2006/relationships/oleObject" Target="../embeddings/oleObject36.bin"/><Relationship Id="rId2" Type="http://schemas.openxmlformats.org/officeDocument/2006/relationships/image" Target="../media/image35.wmf"/><Relationship Id="rId10" Type="http://schemas.openxmlformats.org/officeDocument/2006/relationships/vmlDrawing" Target="../drawings/vmlDrawing24.vml"/><Relationship Id="rId1" Type="http://schemas.openxmlformats.org/officeDocument/2006/relationships/oleObject" Target="../embeddings/oleObject35.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6" Type="http://schemas.openxmlformats.org/officeDocument/2006/relationships/vmlDrawing" Target="../drawings/vmlDrawing25.vml"/><Relationship Id="rId5" Type="http://schemas.openxmlformats.org/officeDocument/2006/relationships/slideLayout" Target="../slideLayouts/slideLayout2.xml"/><Relationship Id="rId4" Type="http://schemas.openxmlformats.org/officeDocument/2006/relationships/image" Target="../media/image40.wmf"/><Relationship Id="rId3" Type="http://schemas.openxmlformats.org/officeDocument/2006/relationships/oleObject" Target="../embeddings/oleObject40.bin"/><Relationship Id="rId2" Type="http://schemas.openxmlformats.org/officeDocument/2006/relationships/image" Target="../media/image39.wmf"/><Relationship Id="rId1" Type="http://schemas.openxmlformats.org/officeDocument/2006/relationships/oleObject" Target="../embeddings/oleObject39.bin"/></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4" Type="http://schemas.openxmlformats.org/officeDocument/2006/relationships/vmlDrawing" Target="../drawings/vmlDrawing26.vml"/><Relationship Id="rId3" Type="http://schemas.openxmlformats.org/officeDocument/2006/relationships/slideLayout" Target="../slideLayouts/slideLayout2.xml"/><Relationship Id="rId2" Type="http://schemas.openxmlformats.org/officeDocument/2006/relationships/image" Target="../media/image41.wmf"/><Relationship Id="rId1" Type="http://schemas.openxmlformats.org/officeDocument/2006/relationships/oleObject" Target="../embeddings/oleObject41.bin"/></Relationships>
</file>

<file path=ppt/slides/_rels/slide73.xml.rels><?xml version="1.0" encoding="UTF-8" standalone="yes"?>
<Relationships xmlns="http://schemas.openxmlformats.org/package/2006/relationships"><Relationship Id="rId4" Type="http://schemas.openxmlformats.org/officeDocument/2006/relationships/vmlDrawing" Target="../drawings/vmlDrawing27.vml"/><Relationship Id="rId3" Type="http://schemas.openxmlformats.org/officeDocument/2006/relationships/slideLayout" Target="../slideLayouts/slideLayout2.xml"/><Relationship Id="rId2" Type="http://schemas.openxmlformats.org/officeDocument/2006/relationships/image" Target="../media/image42.wmf"/><Relationship Id="rId1" Type="http://schemas.openxmlformats.org/officeDocument/2006/relationships/oleObject" Target="../embeddings/oleObject42.bin"/></Relationships>
</file>

<file path=ppt/slides/_rels/slide74.xml.rels><?xml version="1.0" encoding="UTF-8" standalone="yes"?>
<Relationships xmlns="http://schemas.openxmlformats.org/package/2006/relationships"><Relationship Id="rId6" Type="http://schemas.openxmlformats.org/officeDocument/2006/relationships/vmlDrawing" Target="../drawings/vmlDrawing28.vml"/><Relationship Id="rId5" Type="http://schemas.openxmlformats.org/officeDocument/2006/relationships/slideLayout" Target="../slideLayouts/slideLayout2.xml"/><Relationship Id="rId4" Type="http://schemas.openxmlformats.org/officeDocument/2006/relationships/image" Target="../media/image44.wmf"/><Relationship Id="rId3" Type="http://schemas.openxmlformats.org/officeDocument/2006/relationships/oleObject" Target="../embeddings/oleObject44.bin"/><Relationship Id="rId2" Type="http://schemas.openxmlformats.org/officeDocument/2006/relationships/image" Target="../media/image43.wmf"/><Relationship Id="rId1" Type="http://schemas.openxmlformats.org/officeDocument/2006/relationships/oleObject" Target="../embeddings/oleObject43.bin"/></Relationships>
</file>

<file path=ppt/slides/_rels/slide75.xml.rels><?xml version="1.0" encoding="UTF-8" standalone="yes"?>
<Relationships xmlns="http://schemas.openxmlformats.org/package/2006/relationships"><Relationship Id="rId5" Type="http://schemas.openxmlformats.org/officeDocument/2006/relationships/vmlDrawing" Target="../drawings/vmlDrawing29.vml"/><Relationship Id="rId4" Type="http://schemas.openxmlformats.org/officeDocument/2006/relationships/slideLayout" Target="../slideLayouts/slideLayout12.xml"/><Relationship Id="rId3" Type="http://schemas.openxmlformats.org/officeDocument/2006/relationships/oleObject" Target="../embeddings/oleObject46.bin"/><Relationship Id="rId2" Type="http://schemas.openxmlformats.org/officeDocument/2006/relationships/image" Target="../media/image45.wmf"/><Relationship Id="rId1" Type="http://schemas.openxmlformats.org/officeDocument/2006/relationships/oleObject" Target="../embeddings/oleObject45.bin"/></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6" Type="http://schemas.openxmlformats.org/officeDocument/2006/relationships/vmlDrawing" Target="../drawings/vmlDrawing30.vml"/><Relationship Id="rId5" Type="http://schemas.openxmlformats.org/officeDocument/2006/relationships/slideLayout" Target="../slideLayouts/slideLayout2.xml"/><Relationship Id="rId4" Type="http://schemas.openxmlformats.org/officeDocument/2006/relationships/image" Target="../media/image47.wmf"/><Relationship Id="rId3" Type="http://schemas.openxmlformats.org/officeDocument/2006/relationships/oleObject" Target="../embeddings/oleObject48.bin"/><Relationship Id="rId2" Type="http://schemas.openxmlformats.org/officeDocument/2006/relationships/image" Target="../media/image46.wmf"/><Relationship Id="rId1" Type="http://schemas.openxmlformats.org/officeDocument/2006/relationships/oleObject" Target="../embeddings/oleObject47.bin"/></Relationships>
</file>

<file path=ppt/slides/_rels/slide79.xml.rels><?xml version="1.0" encoding="UTF-8" standalone="yes"?>
<Relationships xmlns="http://schemas.openxmlformats.org/package/2006/relationships"><Relationship Id="rId6" Type="http://schemas.openxmlformats.org/officeDocument/2006/relationships/vmlDrawing" Target="../drawings/vmlDrawing31.vml"/><Relationship Id="rId5" Type="http://schemas.openxmlformats.org/officeDocument/2006/relationships/slideLayout" Target="../slideLayouts/slideLayout2.xml"/><Relationship Id="rId4" Type="http://schemas.openxmlformats.org/officeDocument/2006/relationships/image" Target="../media/image48.wmf"/><Relationship Id="rId3" Type="http://schemas.openxmlformats.org/officeDocument/2006/relationships/oleObject" Target="../embeddings/oleObject50.bin"/><Relationship Id="rId2" Type="http://schemas.openxmlformats.org/officeDocument/2006/relationships/image" Target="../media/image47.wmf"/><Relationship Id="rId1" Type="http://schemas.openxmlformats.org/officeDocument/2006/relationships/oleObject" Target="../embeddings/oleObject49.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9" Type="http://schemas.openxmlformats.org/officeDocument/2006/relationships/image" Target="../media/image52.wmf"/><Relationship Id="rId8" Type="http://schemas.openxmlformats.org/officeDocument/2006/relationships/oleObject" Target="../embeddings/oleObject55.bin"/><Relationship Id="rId7" Type="http://schemas.openxmlformats.org/officeDocument/2006/relationships/image" Target="../media/image51.wmf"/><Relationship Id="rId6" Type="http://schemas.openxmlformats.org/officeDocument/2006/relationships/oleObject" Target="../embeddings/oleObject54.bin"/><Relationship Id="rId5" Type="http://schemas.openxmlformats.org/officeDocument/2006/relationships/image" Target="../media/image50.wmf"/><Relationship Id="rId4" Type="http://schemas.openxmlformats.org/officeDocument/2006/relationships/oleObject" Target="../embeddings/oleObject53.bin"/><Relationship Id="rId3" Type="http://schemas.openxmlformats.org/officeDocument/2006/relationships/oleObject" Target="../embeddings/oleObject52.bin"/><Relationship Id="rId2" Type="http://schemas.openxmlformats.org/officeDocument/2006/relationships/image" Target="../media/image49.wmf"/><Relationship Id="rId19" Type="http://schemas.openxmlformats.org/officeDocument/2006/relationships/vmlDrawing" Target="../drawings/vmlDrawing32.vml"/><Relationship Id="rId18" Type="http://schemas.openxmlformats.org/officeDocument/2006/relationships/slideLayout" Target="../slideLayouts/slideLayout13.xml"/><Relationship Id="rId17" Type="http://schemas.openxmlformats.org/officeDocument/2006/relationships/image" Target="../media/image56.wmf"/><Relationship Id="rId16" Type="http://schemas.openxmlformats.org/officeDocument/2006/relationships/oleObject" Target="../embeddings/oleObject59.bin"/><Relationship Id="rId15" Type="http://schemas.openxmlformats.org/officeDocument/2006/relationships/image" Target="../media/image55.wmf"/><Relationship Id="rId14" Type="http://schemas.openxmlformats.org/officeDocument/2006/relationships/oleObject" Target="../embeddings/oleObject58.bin"/><Relationship Id="rId13" Type="http://schemas.openxmlformats.org/officeDocument/2006/relationships/image" Target="../media/image54.wmf"/><Relationship Id="rId12" Type="http://schemas.openxmlformats.org/officeDocument/2006/relationships/oleObject" Target="../embeddings/oleObject57.bin"/><Relationship Id="rId11" Type="http://schemas.openxmlformats.org/officeDocument/2006/relationships/image" Target="../media/image53.wmf"/><Relationship Id="rId10" Type="http://schemas.openxmlformats.org/officeDocument/2006/relationships/oleObject" Target="../embeddings/oleObject56.bin"/><Relationship Id="rId1" Type="http://schemas.openxmlformats.org/officeDocument/2006/relationships/oleObject" Target="../embeddings/oleObject51.bin"/></Relationships>
</file>

<file path=ppt/slides/_rels/slide83.xml.rels><?xml version="1.0" encoding="UTF-8" standalone="yes"?>
<Relationships xmlns="http://schemas.openxmlformats.org/package/2006/relationships"><Relationship Id="rId4" Type="http://schemas.openxmlformats.org/officeDocument/2006/relationships/vmlDrawing" Target="../drawings/vmlDrawing33.vml"/><Relationship Id="rId3" Type="http://schemas.openxmlformats.org/officeDocument/2006/relationships/slideLayout" Target="../slideLayouts/slideLayout2.xml"/><Relationship Id="rId2" Type="http://schemas.openxmlformats.org/officeDocument/2006/relationships/image" Target="../media/image57.wmf"/><Relationship Id="rId1" Type="http://schemas.openxmlformats.org/officeDocument/2006/relationships/oleObject" Target="../embeddings/oleObject60.bin"/></Relationships>
</file>

<file path=ppt/slides/_rels/slide84.xml.rels><?xml version="1.0" encoding="UTF-8" standalone="yes"?>
<Relationships xmlns="http://schemas.openxmlformats.org/package/2006/relationships"><Relationship Id="rId4" Type="http://schemas.openxmlformats.org/officeDocument/2006/relationships/vmlDrawing" Target="../drawings/vmlDrawing34.vml"/><Relationship Id="rId3" Type="http://schemas.openxmlformats.org/officeDocument/2006/relationships/slideLayout" Target="../slideLayouts/slideLayout2.xml"/><Relationship Id="rId2" Type="http://schemas.openxmlformats.org/officeDocument/2006/relationships/image" Target="../media/image58.wmf"/><Relationship Id="rId1" Type="http://schemas.openxmlformats.org/officeDocument/2006/relationships/oleObject" Target="../embeddings/oleObject61.bin"/></Relationships>
</file>

<file path=ppt/slides/_rels/slide85.xml.rels><?xml version="1.0" encoding="UTF-8" standalone="yes"?>
<Relationships xmlns="http://schemas.openxmlformats.org/package/2006/relationships"><Relationship Id="rId6" Type="http://schemas.openxmlformats.org/officeDocument/2006/relationships/vmlDrawing" Target="../drawings/vmlDrawing35.vml"/><Relationship Id="rId5" Type="http://schemas.openxmlformats.org/officeDocument/2006/relationships/slideLayout" Target="../slideLayouts/slideLayout2.xml"/><Relationship Id="rId4" Type="http://schemas.openxmlformats.org/officeDocument/2006/relationships/image" Target="../media/image60.wmf"/><Relationship Id="rId3" Type="http://schemas.openxmlformats.org/officeDocument/2006/relationships/oleObject" Target="../embeddings/oleObject63.bin"/><Relationship Id="rId2" Type="http://schemas.openxmlformats.org/officeDocument/2006/relationships/image" Target="../media/image59.wmf"/><Relationship Id="rId1" Type="http://schemas.openxmlformats.org/officeDocument/2006/relationships/oleObject" Target="../embeddings/oleObject62.bin"/></Relationships>
</file>

<file path=ppt/slides/_rels/slide86.xml.rels><?xml version="1.0" encoding="UTF-8" standalone="yes"?>
<Relationships xmlns="http://schemas.openxmlformats.org/package/2006/relationships"><Relationship Id="rId4" Type="http://schemas.openxmlformats.org/officeDocument/2006/relationships/vmlDrawing" Target="../drawings/vmlDrawing36.vml"/><Relationship Id="rId3" Type="http://schemas.openxmlformats.org/officeDocument/2006/relationships/slideLayout" Target="../slideLayouts/slideLayout2.xml"/><Relationship Id="rId2" Type="http://schemas.openxmlformats.org/officeDocument/2006/relationships/image" Target="../media/image61.wmf"/><Relationship Id="rId1" Type="http://schemas.openxmlformats.org/officeDocument/2006/relationships/oleObject" Target="../embeddings/oleObject64.bin"/></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4" Type="http://schemas.openxmlformats.org/officeDocument/2006/relationships/vmlDrawing" Target="../drawings/vmlDrawing37.vml"/><Relationship Id="rId3" Type="http://schemas.openxmlformats.org/officeDocument/2006/relationships/slideLayout" Target="../slideLayouts/slideLayout2.xml"/><Relationship Id="rId2" Type="http://schemas.openxmlformats.org/officeDocument/2006/relationships/image" Target="../media/image62.wmf"/><Relationship Id="rId1" Type="http://schemas.openxmlformats.org/officeDocument/2006/relationships/oleObject" Target="../embeddings/oleObject65.bin"/></Relationships>
</file>

<file path=ppt/slides/_rels/slide93.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66.wmf"/><Relationship Id="rId7" Type="http://schemas.openxmlformats.org/officeDocument/2006/relationships/oleObject" Target="../embeddings/oleObject69.bin"/><Relationship Id="rId6" Type="http://schemas.openxmlformats.org/officeDocument/2006/relationships/image" Target="../media/image65.wmf"/><Relationship Id="rId5" Type="http://schemas.openxmlformats.org/officeDocument/2006/relationships/oleObject" Target="../embeddings/oleObject68.bin"/><Relationship Id="rId4" Type="http://schemas.openxmlformats.org/officeDocument/2006/relationships/image" Target="../media/image64.wmf"/><Relationship Id="rId3" Type="http://schemas.openxmlformats.org/officeDocument/2006/relationships/oleObject" Target="../embeddings/oleObject67.bin"/><Relationship Id="rId2" Type="http://schemas.openxmlformats.org/officeDocument/2006/relationships/image" Target="../media/image63.wmf"/><Relationship Id="rId10" Type="http://schemas.openxmlformats.org/officeDocument/2006/relationships/vmlDrawing" Target="../drawings/vmlDrawing38.vml"/><Relationship Id="rId1" Type="http://schemas.openxmlformats.org/officeDocument/2006/relationships/oleObject" Target="../embeddings/oleObject66.bin"/></Relationships>
</file>

<file path=ppt/slides/_rels/slide94.xml.rels><?xml version="1.0" encoding="UTF-8" standalone="yes"?>
<Relationships xmlns="http://schemas.openxmlformats.org/package/2006/relationships"><Relationship Id="rId4" Type="http://schemas.openxmlformats.org/officeDocument/2006/relationships/vmlDrawing" Target="../drawings/vmlDrawing39.vml"/><Relationship Id="rId3" Type="http://schemas.openxmlformats.org/officeDocument/2006/relationships/slideLayout" Target="../slideLayouts/slideLayout2.xml"/><Relationship Id="rId2" Type="http://schemas.openxmlformats.org/officeDocument/2006/relationships/image" Target="../media/image67.wmf"/><Relationship Id="rId1" Type="http://schemas.openxmlformats.org/officeDocument/2006/relationships/oleObject" Target="../embeddings/oleObject70.bin"/></Relationships>
</file>

<file path=ppt/slides/_rels/slide95.xml.rels><?xml version="1.0" encoding="UTF-8" standalone="yes"?>
<Relationships xmlns="http://schemas.openxmlformats.org/package/2006/relationships"><Relationship Id="rId9" Type="http://schemas.openxmlformats.org/officeDocument/2006/relationships/vmlDrawing" Target="../drawings/vmlDrawing40.vml"/><Relationship Id="rId8" Type="http://schemas.openxmlformats.org/officeDocument/2006/relationships/slideLayout" Target="../slideLayouts/slideLayout13.xml"/><Relationship Id="rId7" Type="http://schemas.openxmlformats.org/officeDocument/2006/relationships/image" Target="../media/image69.wmf"/><Relationship Id="rId6" Type="http://schemas.openxmlformats.org/officeDocument/2006/relationships/oleObject" Target="../embeddings/oleObject74.bin"/><Relationship Id="rId5" Type="http://schemas.openxmlformats.org/officeDocument/2006/relationships/oleObject" Target="../embeddings/oleObject73.bin"/><Relationship Id="rId4" Type="http://schemas.openxmlformats.org/officeDocument/2006/relationships/image" Target="../media/image68.wmf"/><Relationship Id="rId3" Type="http://schemas.openxmlformats.org/officeDocument/2006/relationships/oleObject" Target="../embeddings/oleObject72.bin"/><Relationship Id="rId2" Type="http://schemas.openxmlformats.org/officeDocument/2006/relationships/image" Target="../media/image66.wmf"/><Relationship Id="rId1" Type="http://schemas.openxmlformats.org/officeDocument/2006/relationships/oleObject" Target="../embeddings/oleObject71.bin"/></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4" Type="http://schemas.openxmlformats.org/officeDocument/2006/relationships/vmlDrawing" Target="../drawings/vmlDrawing41.vml"/><Relationship Id="rId3" Type="http://schemas.openxmlformats.org/officeDocument/2006/relationships/slideLayout" Target="../slideLayouts/slideLayout2.xml"/><Relationship Id="rId2" Type="http://schemas.openxmlformats.org/officeDocument/2006/relationships/image" Target="../media/image70.wmf"/><Relationship Id="rId1" Type="http://schemas.openxmlformats.org/officeDocument/2006/relationships/oleObject" Target="../embeddings/oleObject75.bin"/></Relationships>
</file>

<file path=ppt/slides/_rels/slide98.xml.rels><?xml version="1.0" encoding="UTF-8" standalone="yes"?>
<Relationships xmlns="http://schemas.openxmlformats.org/package/2006/relationships"><Relationship Id="rId6" Type="http://schemas.openxmlformats.org/officeDocument/2006/relationships/vmlDrawing" Target="../drawings/vmlDrawing42.vml"/><Relationship Id="rId5" Type="http://schemas.openxmlformats.org/officeDocument/2006/relationships/slideLayout" Target="../slideLayouts/slideLayout2.xml"/><Relationship Id="rId4" Type="http://schemas.openxmlformats.org/officeDocument/2006/relationships/image" Target="../media/image72.wmf"/><Relationship Id="rId3" Type="http://schemas.openxmlformats.org/officeDocument/2006/relationships/oleObject" Target="../embeddings/oleObject77.bin"/><Relationship Id="rId2" Type="http://schemas.openxmlformats.org/officeDocument/2006/relationships/image" Target="../media/image71.wmf"/><Relationship Id="rId1" Type="http://schemas.openxmlformats.org/officeDocument/2006/relationships/oleObject" Target="../embeddings/oleObject76.bin"/></Relationships>
</file>

<file path=ppt/slides/_rels/slide99.xml.rels><?xml version="1.0" encoding="UTF-8" standalone="yes"?>
<Relationships xmlns="http://schemas.openxmlformats.org/package/2006/relationships"><Relationship Id="rId8" Type="http://schemas.openxmlformats.org/officeDocument/2006/relationships/vmlDrawing" Target="../drawings/vmlDrawing43.vml"/><Relationship Id="rId7" Type="http://schemas.openxmlformats.org/officeDocument/2006/relationships/slideLayout" Target="../slideLayouts/slideLayout2.xml"/><Relationship Id="rId6" Type="http://schemas.openxmlformats.org/officeDocument/2006/relationships/image" Target="../media/image75.wmf"/><Relationship Id="rId5" Type="http://schemas.openxmlformats.org/officeDocument/2006/relationships/oleObject" Target="../embeddings/oleObject80.bin"/><Relationship Id="rId4" Type="http://schemas.openxmlformats.org/officeDocument/2006/relationships/image" Target="../media/image74.wmf"/><Relationship Id="rId3" Type="http://schemas.openxmlformats.org/officeDocument/2006/relationships/oleObject" Target="../embeddings/oleObject79.bin"/><Relationship Id="rId2" Type="http://schemas.openxmlformats.org/officeDocument/2006/relationships/image" Target="../media/image73.wmf"/><Relationship Id="rId1" Type="http://schemas.openxmlformats.org/officeDocument/2006/relationships/oleObject" Target="../embeddings/oleObject7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10"/>
          <p:cNvSpPr>
            <a:spLocks noGrp="1"/>
          </p:cNvSpPr>
          <p:nvPr>
            <p:ph type="title"/>
          </p:nvPr>
        </p:nvSpPr>
        <p:spPr>
          <a:ln/>
        </p:spPr>
        <p:txBody>
          <a:bodyPr vert="horz" wrap="square" lIns="91440" tIns="45720" rIns="91440" bIns="45720" anchor="b"/>
          <a:p>
            <a:pPr eaLnBrk="1" hangingPunct="1"/>
            <a:r>
              <a:rPr lang="en-US" altLang="zh-CN" dirty="0"/>
              <a:t>      </a:t>
            </a:r>
            <a:r>
              <a:rPr lang="zh-CN" altLang="en-US" dirty="0"/>
              <a:t>测量不确定度评定与表示 </a:t>
            </a:r>
            <a:endParaRPr lang="zh-CN" altLang="en-US" dirty="0"/>
          </a:p>
        </p:txBody>
      </p:sp>
      <p:sp>
        <p:nvSpPr>
          <p:cNvPr id="3075" name="Rectangle 11"/>
          <p:cNvSpPr>
            <a:spLocks noGrp="1"/>
          </p:cNvSpPr>
          <p:nvPr>
            <p:ph idx="1"/>
          </p:nvPr>
        </p:nvSpPr>
        <p:spPr>
          <a:ln/>
        </p:spPr>
        <p:txBody>
          <a:bodyPr vert="horz" wrap="square" lIns="91440" tIns="45720" rIns="91440" bIns="45720" anchor="t"/>
          <a:p>
            <a:pPr eaLnBrk="1" hangingPunct="1"/>
            <a:endParaRPr lang="en-US" altLang="zh-CN" dirty="0"/>
          </a:p>
          <a:p>
            <a:pPr eaLnBrk="1" hangingPunct="1"/>
            <a:endParaRPr lang="en-US" altLang="zh-CN" dirty="0"/>
          </a:p>
          <a:p>
            <a:pPr eaLnBrk="1" hangingPunct="1">
              <a:buNone/>
            </a:pPr>
            <a:r>
              <a:rPr lang="en-US" altLang="zh-CN" dirty="0"/>
              <a:t>               </a:t>
            </a:r>
            <a:r>
              <a:rPr lang="zh-CN" altLang="en-US" dirty="0"/>
              <a:t>国家标准培训中心</a:t>
            </a:r>
            <a:endParaRPr lang="zh-CN" altLang="en-US" dirty="0"/>
          </a:p>
          <a:p>
            <a:pPr eaLnBrk="1" hangingPunct="1">
              <a:buNone/>
            </a:pPr>
            <a:r>
              <a:rPr lang="zh-CN" altLang="en-US" dirty="0"/>
              <a:t> </a:t>
            </a:r>
            <a:endParaRPr lang="zh-CN" altLang="en-US" dirty="0"/>
          </a:p>
          <a:p>
            <a:pPr eaLnBrk="1" hangingPunct="1">
              <a:buNone/>
            </a:pPr>
            <a:r>
              <a:rPr lang="zh-CN" altLang="en-US" dirty="0"/>
              <a:t>                        李洋</a:t>
            </a:r>
            <a:endParaRPr lang="zh-CN" altLang="en-US" dirty="0"/>
          </a:p>
          <a:p>
            <a:pPr eaLnBrk="1" hangingPunct="1">
              <a:buNone/>
            </a:pPr>
            <a:endParaRPr lang="zh-CN" altLang="en-US" dirty="0"/>
          </a:p>
          <a:p>
            <a:pPr eaLnBrk="1" hangingPunct="1">
              <a:buNone/>
            </a:pPr>
            <a:r>
              <a:rPr lang="zh-CN" altLang="en-US" dirty="0"/>
              <a:t>                  </a:t>
            </a:r>
            <a:r>
              <a:rPr lang="en-US" altLang="zh-CN" dirty="0"/>
              <a:t>2018</a:t>
            </a:r>
            <a:r>
              <a:rPr lang="zh-CN" altLang="en-US" dirty="0"/>
              <a:t>年 </a:t>
            </a:r>
            <a:r>
              <a:rPr lang="en-US" altLang="zh-CN" dirty="0"/>
              <a:t>11 </a:t>
            </a:r>
            <a:r>
              <a:rPr lang="zh-CN" altLang="en-US" dirty="0"/>
              <a:t>月</a:t>
            </a:r>
            <a:endParaRPr lang="zh-CN" altLang="en-US" dirty="0"/>
          </a:p>
          <a:p>
            <a:pPr eaLnBrk="1" hangingPunct="1"/>
            <a:endParaRPr lang="en-US" altLang="zh-CN"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12291" name="Rectangle 3"/>
          <p:cNvSpPr>
            <a:spLocks noGrp="1"/>
          </p:cNvSpPr>
          <p:nvPr>
            <p:ph idx="1"/>
          </p:nvPr>
        </p:nvSpPr>
        <p:spPr>
          <a:ln/>
        </p:spPr>
        <p:txBody>
          <a:bodyPr vert="horz" wrap="square" lIns="91440" tIns="45720" rIns="91440" bIns="45720" anchor="t"/>
          <a:p>
            <a:pPr eaLnBrk="1" hangingPunct="1">
              <a:lnSpc>
                <a:spcPct val="90000"/>
              </a:lnSpc>
            </a:pPr>
            <a:r>
              <a:rPr lang="en-US" altLang="zh-CN" sz="2400" dirty="0"/>
              <a:t>2.2 </a:t>
            </a:r>
            <a:r>
              <a:rPr lang="zh-CN" altLang="en-US" sz="2400" dirty="0"/>
              <a:t>随机变量分类：随机变量根据其值的性质不同，可分为离散型和连续型两种。 </a:t>
            </a:r>
            <a:endParaRPr lang="zh-CN" altLang="en-US" sz="2400" dirty="0"/>
          </a:p>
          <a:p>
            <a:pPr eaLnBrk="1" hangingPunct="1">
              <a:lnSpc>
                <a:spcPct val="90000"/>
              </a:lnSpc>
            </a:pPr>
            <a:endParaRPr lang="zh-CN" altLang="en-US" sz="2400" dirty="0"/>
          </a:p>
          <a:p>
            <a:pPr eaLnBrk="1" hangingPunct="1">
              <a:lnSpc>
                <a:spcPct val="90000"/>
              </a:lnSpc>
            </a:pPr>
            <a:r>
              <a:rPr lang="zh-CN" altLang="en-US" sz="2400" dirty="0"/>
              <a:t>如果随机变量</a:t>
            </a:r>
            <a:r>
              <a:rPr lang="en-US" altLang="zh-CN" sz="2400" dirty="0"/>
              <a:t>X</a:t>
            </a:r>
            <a:r>
              <a:rPr lang="zh-CN" altLang="en-US" sz="2400" dirty="0"/>
              <a:t>的所有可能取值为有限个或可列个，且</a:t>
            </a:r>
            <a:endParaRPr lang="zh-CN" altLang="en-US" sz="2400" dirty="0"/>
          </a:p>
          <a:p>
            <a:pPr eaLnBrk="1" hangingPunct="1">
              <a:lnSpc>
                <a:spcPct val="90000"/>
              </a:lnSpc>
              <a:buNone/>
            </a:pPr>
            <a:r>
              <a:rPr lang="zh-CN" altLang="en-US" sz="2400" dirty="0"/>
              <a:t>    以各种确定的概率取这些不同的值，则称随机变量</a:t>
            </a:r>
            <a:r>
              <a:rPr lang="en-US" altLang="zh-CN" sz="2400" dirty="0"/>
              <a:t>X</a:t>
            </a:r>
            <a:r>
              <a:rPr lang="zh-CN" altLang="en-US" sz="2400" dirty="0"/>
              <a:t>为离散型随机变量。 </a:t>
            </a:r>
            <a:endParaRPr lang="zh-CN" altLang="en-US" sz="2400" dirty="0"/>
          </a:p>
          <a:p>
            <a:pPr eaLnBrk="1" hangingPunct="1">
              <a:lnSpc>
                <a:spcPct val="90000"/>
              </a:lnSpc>
              <a:buNone/>
            </a:pPr>
            <a:endParaRPr lang="zh-CN" altLang="en-US" sz="2400" dirty="0"/>
          </a:p>
          <a:p>
            <a:pPr eaLnBrk="1" hangingPunct="1">
              <a:lnSpc>
                <a:spcPct val="90000"/>
              </a:lnSpc>
            </a:pPr>
            <a:r>
              <a:rPr lang="zh-CN" altLang="en-US" sz="2400" dirty="0"/>
              <a:t>如果随机变量的所有可能取值充满为某范围内的任何数值，且在其取值范围内的任一区间中取值时，其概率是确定的，则称</a:t>
            </a:r>
            <a:r>
              <a:rPr lang="en-US" altLang="zh-CN" sz="2400" dirty="0"/>
              <a:t>X</a:t>
            </a:r>
            <a:r>
              <a:rPr lang="zh-CN" altLang="en-US" sz="2400" dirty="0"/>
              <a:t>为连续型随机变量。 </a:t>
            </a:r>
            <a:endParaRPr lang="zh-CN" altLang="en-US" sz="2400"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5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04451" name="Rectangle 3"/>
          <p:cNvSpPr>
            <a:spLocks noGrp="1"/>
          </p:cNvSpPr>
          <p:nvPr>
            <p:ph idx="1"/>
          </p:nvPr>
        </p:nvSpPr>
        <p:spPr>
          <a:ln/>
        </p:spPr>
        <p:txBody>
          <a:bodyPr vert="horz" wrap="square" lIns="91440" tIns="45720" rIns="91440" bIns="45720" anchor="t"/>
          <a:p>
            <a:pPr marL="609600" indent="-609600" eaLnBrk="1" hangingPunct="1">
              <a:lnSpc>
                <a:spcPct val="80000"/>
              </a:lnSpc>
            </a:pPr>
            <a:r>
              <a:rPr lang="zh-CN" altLang="en-US" sz="2800" dirty="0"/>
              <a:t>合成测量不确定度步骤：</a:t>
            </a:r>
            <a:endParaRPr lang="zh-CN" altLang="en-US" sz="2800" dirty="0"/>
          </a:p>
          <a:p>
            <a:pPr marL="609600" indent="-609600" eaLnBrk="1" hangingPunct="1">
              <a:lnSpc>
                <a:spcPct val="80000"/>
              </a:lnSpc>
              <a:buFont typeface="Wingdings" panose="05000000000000000000" pitchFamily="2" charset="2"/>
              <a:buAutoNum type="arabicPeriod"/>
            </a:pPr>
            <a:r>
              <a:rPr lang="zh-CN" altLang="en-US" sz="2800" dirty="0"/>
              <a:t>根据数学模型求得各分量测量不确定度</a:t>
            </a:r>
            <a:endParaRPr lang="zh-CN" altLang="en-US" sz="2800" dirty="0"/>
          </a:p>
          <a:p>
            <a:pPr marL="609600" indent="-609600" eaLnBrk="1" hangingPunct="1">
              <a:lnSpc>
                <a:spcPct val="80000"/>
              </a:lnSpc>
              <a:buFont typeface="Wingdings" panose="05000000000000000000" pitchFamily="2" charset="2"/>
              <a:buAutoNum type="arabicPeriod"/>
            </a:pPr>
            <a:r>
              <a:rPr lang="zh-CN" altLang="en-US" sz="2800" dirty="0"/>
              <a:t>判断各分量相关性</a:t>
            </a:r>
            <a:endParaRPr lang="zh-CN" altLang="en-US" sz="2800" dirty="0"/>
          </a:p>
          <a:p>
            <a:pPr marL="609600" indent="-609600" eaLnBrk="1" hangingPunct="1">
              <a:lnSpc>
                <a:spcPct val="80000"/>
              </a:lnSpc>
              <a:buFont typeface="Wingdings" panose="05000000000000000000" pitchFamily="2" charset="2"/>
              <a:buAutoNum type="arabicPeriod"/>
            </a:pPr>
            <a:r>
              <a:rPr lang="zh-CN" altLang="en-US" sz="2800" dirty="0"/>
              <a:t>求各分量灵敏系数和协方差</a:t>
            </a:r>
            <a:endParaRPr lang="zh-CN" altLang="en-US" sz="2800" dirty="0"/>
          </a:p>
          <a:p>
            <a:pPr marL="609600" indent="-609600" eaLnBrk="1" hangingPunct="1">
              <a:lnSpc>
                <a:spcPct val="80000"/>
              </a:lnSpc>
              <a:buFont typeface="Wingdings" panose="05000000000000000000" pitchFamily="2" charset="2"/>
              <a:buAutoNum type="arabicPeriod"/>
            </a:pPr>
            <a:r>
              <a:rPr lang="zh-CN" altLang="en-US" sz="2800" dirty="0"/>
              <a:t>相关时依据泰劳级数公式计算合成不确定度</a:t>
            </a:r>
            <a:endParaRPr lang="zh-CN" altLang="en-US" sz="2800" dirty="0"/>
          </a:p>
          <a:p>
            <a:pPr marL="609600" indent="-609600" eaLnBrk="1" hangingPunct="1">
              <a:lnSpc>
                <a:spcPct val="80000"/>
              </a:lnSpc>
              <a:buFont typeface="Wingdings" panose="05000000000000000000" pitchFamily="2" charset="2"/>
              <a:buAutoNum type="arabicPeriod"/>
            </a:pPr>
            <a:r>
              <a:rPr lang="zh-CN" altLang="en-US" sz="2800" dirty="0"/>
              <a:t>不相关时依据不确定传播定律计算合成测量不确定度。</a:t>
            </a:r>
            <a:endParaRPr lang="zh-CN" altLang="en-US" sz="2800" dirty="0"/>
          </a:p>
          <a:p>
            <a:pPr marL="609600" indent="-609600" eaLnBrk="1" hangingPunct="1">
              <a:lnSpc>
                <a:spcPct val="80000"/>
              </a:lnSpc>
              <a:buFont typeface="Wingdings" panose="05000000000000000000" pitchFamily="2" charset="2"/>
              <a:buAutoNum type="arabicPeriod"/>
            </a:pPr>
            <a:r>
              <a:rPr lang="zh-CN" altLang="en-US" sz="2800" dirty="0"/>
              <a:t>合成时，当模型是商或者积的形式，要用相对测量不确定度。</a:t>
            </a:r>
            <a:endParaRPr lang="zh-CN" altLang="en-US" sz="2800" dirty="0"/>
          </a:p>
          <a:p>
            <a:pPr marL="609600" indent="-609600" eaLnBrk="1" hangingPunct="1">
              <a:lnSpc>
                <a:spcPct val="80000"/>
              </a:lnSpc>
              <a:buNone/>
            </a:pPr>
            <a:r>
              <a:rPr lang="zh-CN" altLang="en-US" sz="2800" dirty="0"/>
              <a:t>注意：量纲不同时用相对测量不确定度计算</a:t>
            </a:r>
            <a:endParaRPr lang="zh-CN" altLang="en-US" sz="2800" dirty="0"/>
          </a:p>
          <a:p>
            <a:pPr marL="609600" indent="-609600" eaLnBrk="1" hangingPunct="1">
              <a:lnSpc>
                <a:spcPct val="80000"/>
              </a:lnSpc>
            </a:pPr>
            <a:endParaRPr lang="zh-CN" altLang="en-US" sz="2800" dirty="0"/>
          </a:p>
          <a:p>
            <a:pPr marL="609600" indent="-609600" eaLnBrk="1" hangingPunct="1">
              <a:lnSpc>
                <a:spcPct val="80000"/>
              </a:lnSpc>
              <a:buFont typeface="Wingdings" panose="05000000000000000000" pitchFamily="2" charset="2"/>
              <a:buAutoNum type="arabicPeriod"/>
            </a:pPr>
            <a:endParaRPr lang="en-US" altLang="zh-CN" sz="2800"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05475" name="Rectangle 3"/>
          <p:cNvSpPr>
            <a:spLocks noGrp="1"/>
          </p:cNvSpPr>
          <p:nvPr>
            <p:ph idx="1"/>
          </p:nvPr>
        </p:nvSpPr>
        <p:spPr>
          <a:ln/>
        </p:spPr>
        <p:txBody>
          <a:bodyPr vert="horz" wrap="square" lIns="91440" tIns="45720" rIns="91440" bIns="45720" anchor="t"/>
          <a:p>
            <a:pPr eaLnBrk="1" hangingPunct="1"/>
            <a:r>
              <a:rPr lang="zh-CN" altLang="en-US" dirty="0"/>
              <a:t>例</a:t>
            </a:r>
            <a:r>
              <a:rPr lang="en-US" altLang="zh-CN" dirty="0"/>
              <a:t>1      </a:t>
            </a:r>
            <a:r>
              <a:rPr lang="en-US" altLang="zh-CN" i="1" dirty="0"/>
              <a:t>y</a:t>
            </a:r>
            <a:r>
              <a:rPr lang="en-US" altLang="zh-CN" dirty="0"/>
              <a:t>=</a:t>
            </a:r>
            <a:r>
              <a:rPr lang="en-US" altLang="zh-CN" i="1" dirty="0"/>
              <a:t>x</a:t>
            </a:r>
            <a:r>
              <a:rPr lang="en-US" altLang="zh-CN" baseline="-25000" dirty="0"/>
              <a:t>1</a:t>
            </a:r>
            <a:r>
              <a:rPr lang="en-US" altLang="zh-CN" dirty="0">
                <a:sym typeface="Symbol" panose="05050102010706020507" pitchFamily="18" charset="2"/>
              </a:rPr>
              <a:t></a:t>
            </a:r>
            <a:r>
              <a:rPr lang="en-US" altLang="zh-CN" i="1" dirty="0"/>
              <a:t>x</a:t>
            </a:r>
            <a:r>
              <a:rPr lang="en-US" altLang="zh-CN" baseline="-25000" dirty="0"/>
              <a:t>2</a:t>
            </a:r>
            <a:r>
              <a:rPr lang="zh-CN" altLang="en-US" dirty="0"/>
              <a:t>，</a:t>
            </a:r>
            <a:r>
              <a:rPr lang="en-US" altLang="zh-CN" i="1" dirty="0"/>
              <a:t>x</a:t>
            </a:r>
            <a:r>
              <a:rPr lang="en-US" altLang="zh-CN" baseline="-25000" dirty="0"/>
              <a:t>1</a:t>
            </a:r>
            <a:r>
              <a:rPr lang="zh-CN" altLang="en-US" dirty="0"/>
              <a:t>与</a:t>
            </a:r>
            <a:r>
              <a:rPr lang="en-US" altLang="zh-CN" i="1" dirty="0"/>
              <a:t>x</a:t>
            </a:r>
            <a:r>
              <a:rPr lang="en-US" altLang="zh-CN" baseline="-25000" dirty="0"/>
              <a:t>2</a:t>
            </a:r>
            <a:r>
              <a:rPr lang="zh-CN" altLang="en-US" dirty="0"/>
              <a:t>不相关，   </a:t>
            </a:r>
            <a:endParaRPr lang="zh-CN" altLang="en-US" dirty="0"/>
          </a:p>
          <a:p>
            <a:pPr eaLnBrk="1" hangingPunct="1">
              <a:buNone/>
            </a:pPr>
            <a:r>
              <a:rPr lang="zh-CN" altLang="en-US" dirty="0"/>
              <a:t>           </a:t>
            </a:r>
            <a:r>
              <a:rPr lang="en-US" altLang="zh-CN" i="1" dirty="0"/>
              <a:t>u</a:t>
            </a:r>
            <a:r>
              <a:rPr lang="en-US" altLang="zh-CN" dirty="0"/>
              <a:t>(</a:t>
            </a:r>
            <a:r>
              <a:rPr lang="en-US" altLang="zh-CN" i="1" dirty="0"/>
              <a:t>x</a:t>
            </a:r>
            <a:r>
              <a:rPr lang="en-US" altLang="zh-CN" baseline="-25000" dirty="0"/>
              <a:t>1</a:t>
            </a:r>
            <a:r>
              <a:rPr lang="en-US" altLang="zh-CN" dirty="0"/>
              <a:t>)=1.73mm</a:t>
            </a:r>
            <a:r>
              <a:rPr lang="zh-CN" altLang="en-US" dirty="0"/>
              <a:t>，</a:t>
            </a:r>
            <a:r>
              <a:rPr lang="en-US" altLang="zh-CN" i="1" dirty="0"/>
              <a:t>u</a:t>
            </a:r>
            <a:r>
              <a:rPr lang="en-US" altLang="zh-CN" dirty="0"/>
              <a:t>(</a:t>
            </a:r>
            <a:r>
              <a:rPr lang="en-US" altLang="zh-CN" i="1" dirty="0"/>
              <a:t>x</a:t>
            </a:r>
            <a:r>
              <a:rPr lang="en-US" altLang="zh-CN" baseline="-25000" dirty="0"/>
              <a:t>2</a:t>
            </a:r>
            <a:r>
              <a:rPr lang="en-US" altLang="zh-CN" dirty="0"/>
              <a:t>)=1.15mm</a:t>
            </a:r>
            <a:r>
              <a:rPr lang="zh-CN" altLang="en-US" dirty="0"/>
              <a:t>。</a:t>
            </a:r>
            <a:endParaRPr lang="zh-CN" altLang="en-US" dirty="0"/>
          </a:p>
          <a:p>
            <a:pPr eaLnBrk="1" hangingPunct="1">
              <a:buNone/>
            </a:pPr>
            <a:r>
              <a:rPr lang="zh-CN" altLang="en-US" dirty="0"/>
              <a:t>           求合成标准不确定度</a:t>
            </a:r>
            <a:r>
              <a:rPr lang="en-US" altLang="zh-CN" i="1" dirty="0"/>
              <a:t>u</a:t>
            </a:r>
            <a:r>
              <a:rPr lang="en-US" altLang="zh-CN" baseline="-25000" dirty="0"/>
              <a:t>c</a:t>
            </a:r>
            <a:r>
              <a:rPr lang="en-US" altLang="zh-CN" dirty="0"/>
              <a:t>(</a:t>
            </a:r>
            <a:r>
              <a:rPr lang="en-US" altLang="zh-CN" i="1" dirty="0"/>
              <a:t>y</a:t>
            </a:r>
            <a:r>
              <a:rPr lang="en-US" altLang="zh-CN" dirty="0"/>
              <a:t>)</a:t>
            </a:r>
            <a:r>
              <a:rPr lang="zh-CN" altLang="en-US" dirty="0"/>
              <a:t>。</a:t>
            </a:r>
            <a:endParaRPr lang="zh-CN" altLang="en-US" dirty="0"/>
          </a:p>
          <a:p>
            <a:pPr eaLnBrk="1" hangingPunct="1">
              <a:buNone/>
            </a:pPr>
            <a:r>
              <a:rPr lang="zh-CN" altLang="en-US" dirty="0"/>
              <a:t> 解： </a:t>
            </a:r>
            <a:endParaRPr lang="zh-CN" altLang="en-US" dirty="0"/>
          </a:p>
          <a:p>
            <a:pPr eaLnBrk="1" hangingPunct="1">
              <a:buNone/>
            </a:pPr>
            <a:r>
              <a:rPr lang="zh-CN" altLang="en-US" dirty="0"/>
              <a:t>      </a:t>
            </a:r>
            <a:endParaRPr lang="zh-CN" altLang="en-US" dirty="0"/>
          </a:p>
          <a:p>
            <a:pPr eaLnBrk="1" hangingPunct="1">
              <a:buNone/>
            </a:pPr>
            <a:r>
              <a:rPr lang="zh-CN" altLang="en-US" dirty="0"/>
              <a:t>    </a:t>
            </a:r>
            <a:endParaRPr lang="zh-CN" altLang="en-US" dirty="0"/>
          </a:p>
        </p:txBody>
      </p:sp>
      <p:sp>
        <p:nvSpPr>
          <p:cNvPr id="105476"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5477" name="Object 4"/>
          <p:cNvGraphicFramePr>
            <a:graphicFrameLocks noChangeAspect="1"/>
          </p:cNvGraphicFramePr>
          <p:nvPr/>
        </p:nvGraphicFramePr>
        <p:xfrm>
          <a:off x="395288" y="4292600"/>
          <a:ext cx="8569325" cy="865188"/>
        </p:xfrm>
        <a:graphic>
          <a:graphicData uri="http://schemas.openxmlformats.org/presentationml/2006/ole">
            <mc:AlternateContent xmlns:mc="http://schemas.openxmlformats.org/markup-compatibility/2006">
              <mc:Choice xmlns:v="urn:schemas-microsoft-com:vml" Requires="v">
                <p:oleObj spid="_x0000_s3162" name="" r:id="rId1" imgW="2552700" imgH="279400" progId="Equation.3">
                  <p:embed/>
                </p:oleObj>
              </mc:Choice>
              <mc:Fallback>
                <p:oleObj name="" r:id="rId1" imgW="2552700" imgH="279400" progId="Equation.3">
                  <p:embed/>
                  <p:pic>
                    <p:nvPicPr>
                      <p:cNvPr id="0" name="图片 3161"/>
                      <p:cNvPicPr/>
                      <p:nvPr/>
                    </p:nvPicPr>
                    <p:blipFill>
                      <a:blip r:embed="rId2"/>
                      <a:stretch>
                        <a:fillRect/>
                      </a:stretch>
                    </p:blipFill>
                    <p:spPr>
                      <a:xfrm>
                        <a:off x="395288" y="4292600"/>
                        <a:ext cx="8569325" cy="865188"/>
                      </a:xfrm>
                      <a:prstGeom prst="rect">
                        <a:avLst/>
                      </a:prstGeom>
                      <a:noFill/>
                      <a:ln w="38100">
                        <a:noFill/>
                        <a:miter/>
                      </a:ln>
                    </p:spPr>
                  </p:pic>
                </p:oleObj>
              </mc:Fallback>
            </mc:AlternateContent>
          </a:graphicData>
        </a:graphic>
      </p:graphicFrame>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8"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06499" name="Rectangle 3"/>
          <p:cNvSpPr>
            <a:spLocks noGrp="1"/>
          </p:cNvSpPr>
          <p:nvPr>
            <p:ph idx="1"/>
          </p:nvPr>
        </p:nvSpPr>
        <p:spPr>
          <a:ln/>
        </p:spPr>
        <p:txBody>
          <a:bodyPr vert="horz" wrap="square" lIns="91440" tIns="45720" rIns="91440" bIns="45720" anchor="t"/>
          <a:p>
            <a:pPr eaLnBrk="1" hangingPunct="1"/>
            <a:r>
              <a:rPr lang="zh-CN" altLang="en-US" dirty="0"/>
              <a:t>例</a:t>
            </a:r>
            <a:r>
              <a:rPr lang="en-US" altLang="zh-CN" dirty="0"/>
              <a:t>2   </a:t>
            </a:r>
            <a:r>
              <a:rPr lang="zh-CN" altLang="en-US" dirty="0"/>
              <a:t>已知       ，且各输入量相互独立无关。已知：</a:t>
            </a:r>
            <a:r>
              <a:rPr lang="en-US" altLang="zh-CN" i="1" dirty="0"/>
              <a:t>x</a:t>
            </a:r>
            <a:r>
              <a:rPr lang="en-US" altLang="zh-CN" baseline="-25000" dirty="0"/>
              <a:t>1</a:t>
            </a:r>
            <a:r>
              <a:rPr lang="en-US" altLang="zh-CN" dirty="0"/>
              <a:t>= 80</a:t>
            </a:r>
            <a:r>
              <a:rPr lang="zh-CN" altLang="en-US" dirty="0"/>
              <a:t>，</a:t>
            </a:r>
            <a:r>
              <a:rPr lang="en-US" altLang="zh-CN" i="1" dirty="0"/>
              <a:t>x</a:t>
            </a:r>
            <a:r>
              <a:rPr lang="en-US" altLang="zh-CN" baseline="-25000" dirty="0"/>
              <a:t>2</a:t>
            </a:r>
            <a:r>
              <a:rPr lang="en-US" altLang="zh-CN" dirty="0"/>
              <a:t>= 20</a:t>
            </a:r>
            <a:r>
              <a:rPr lang="zh-CN" altLang="en-US" dirty="0"/>
              <a:t>，</a:t>
            </a:r>
            <a:r>
              <a:rPr lang="en-US" altLang="zh-CN" i="1" dirty="0"/>
              <a:t>x</a:t>
            </a:r>
            <a:r>
              <a:rPr lang="en-US" altLang="zh-CN" baseline="-25000" dirty="0"/>
              <a:t>3</a:t>
            </a:r>
            <a:r>
              <a:rPr lang="en-US" altLang="zh-CN" dirty="0"/>
              <a:t>= 40</a:t>
            </a:r>
            <a:r>
              <a:rPr lang="zh-CN" altLang="en-US" dirty="0"/>
              <a:t>；</a:t>
            </a:r>
            <a:r>
              <a:rPr lang="en-US" altLang="zh-CN" i="1" dirty="0"/>
              <a:t>u</a:t>
            </a:r>
            <a:r>
              <a:rPr lang="en-US" altLang="zh-CN" dirty="0"/>
              <a:t>(</a:t>
            </a:r>
            <a:r>
              <a:rPr lang="en-US" altLang="zh-CN" i="1" dirty="0"/>
              <a:t>x</a:t>
            </a:r>
            <a:r>
              <a:rPr lang="en-US" altLang="zh-CN" baseline="-25000" dirty="0"/>
              <a:t>1</a:t>
            </a:r>
            <a:r>
              <a:rPr lang="en-US" altLang="zh-CN" dirty="0"/>
              <a:t>)= 2</a:t>
            </a:r>
            <a:r>
              <a:rPr lang="zh-CN" altLang="en-US" dirty="0"/>
              <a:t>，</a:t>
            </a:r>
            <a:r>
              <a:rPr lang="en-US" altLang="zh-CN" i="1" dirty="0"/>
              <a:t>u</a:t>
            </a:r>
            <a:r>
              <a:rPr lang="en-US" altLang="zh-CN" dirty="0"/>
              <a:t>(</a:t>
            </a:r>
            <a:r>
              <a:rPr lang="en-US" altLang="zh-CN" i="1" dirty="0"/>
              <a:t>x</a:t>
            </a:r>
            <a:r>
              <a:rPr lang="en-US" altLang="zh-CN" baseline="-25000" dirty="0"/>
              <a:t>2</a:t>
            </a:r>
            <a:r>
              <a:rPr lang="en-US" altLang="zh-CN" dirty="0"/>
              <a:t>)= 1</a:t>
            </a:r>
            <a:r>
              <a:rPr lang="zh-CN" altLang="en-US" dirty="0"/>
              <a:t>，</a:t>
            </a:r>
            <a:r>
              <a:rPr lang="en-US" altLang="zh-CN" i="1" dirty="0"/>
              <a:t>u</a:t>
            </a:r>
            <a:r>
              <a:rPr lang="en-US" altLang="zh-CN" dirty="0"/>
              <a:t>(</a:t>
            </a:r>
            <a:r>
              <a:rPr lang="en-US" altLang="zh-CN" i="1" dirty="0"/>
              <a:t>x</a:t>
            </a:r>
            <a:r>
              <a:rPr lang="en-US" altLang="zh-CN" baseline="-25000" dirty="0"/>
              <a:t>3</a:t>
            </a:r>
            <a:r>
              <a:rPr lang="en-US" altLang="zh-CN" dirty="0"/>
              <a:t>)= 1</a:t>
            </a:r>
            <a:r>
              <a:rPr lang="zh-CN" altLang="en-US" dirty="0"/>
              <a:t>。求合成标准不确定度</a:t>
            </a:r>
            <a:r>
              <a:rPr lang="en-US" altLang="zh-CN" i="1" dirty="0"/>
              <a:t>u</a:t>
            </a:r>
            <a:r>
              <a:rPr lang="en-US" altLang="zh-CN" baseline="-25000" dirty="0"/>
              <a:t>c</a:t>
            </a:r>
            <a:r>
              <a:rPr lang="en-US" altLang="zh-CN" dirty="0"/>
              <a:t>(</a:t>
            </a:r>
            <a:r>
              <a:rPr lang="en-US" altLang="zh-CN" i="1" dirty="0"/>
              <a:t>y</a:t>
            </a:r>
            <a:r>
              <a:rPr lang="en-US" altLang="zh-CN" dirty="0"/>
              <a:t>)</a:t>
            </a:r>
            <a:r>
              <a:rPr lang="zh-CN" altLang="en-US" dirty="0"/>
              <a:t>。</a:t>
            </a:r>
            <a:endParaRPr lang="zh-CN" altLang="en-US" dirty="0"/>
          </a:p>
          <a:p>
            <a:pPr eaLnBrk="1" hangingPunct="1"/>
            <a:r>
              <a:rPr lang="zh-CN" altLang="en-US" dirty="0"/>
              <a:t>解 ：涉及到乘积 用相对测量不确定度</a:t>
            </a:r>
            <a:endParaRPr lang="zh-CN" altLang="en-US" dirty="0"/>
          </a:p>
          <a:p>
            <a:pPr eaLnBrk="1" hangingPunct="1"/>
            <a:endParaRPr lang="zh-CN" altLang="en-US" dirty="0"/>
          </a:p>
          <a:p>
            <a:pPr eaLnBrk="1" hangingPunct="1"/>
            <a:r>
              <a:rPr lang="zh-CN" altLang="en-US" dirty="0"/>
              <a:t>   </a:t>
            </a:r>
            <a:r>
              <a:rPr lang="en-US" altLang="zh-CN" dirty="0"/>
              <a:t>y=40                              =2.44</a:t>
            </a:r>
            <a:endParaRPr lang="en-US" altLang="zh-CN" dirty="0"/>
          </a:p>
        </p:txBody>
      </p:sp>
      <p:sp>
        <p:nvSpPr>
          <p:cNvPr id="106500"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6501" name="Object 4"/>
          <p:cNvGraphicFramePr>
            <a:graphicFrameLocks noChangeAspect="1"/>
          </p:cNvGraphicFramePr>
          <p:nvPr/>
        </p:nvGraphicFramePr>
        <p:xfrm>
          <a:off x="3563938" y="1989138"/>
          <a:ext cx="863600" cy="663575"/>
        </p:xfrm>
        <a:graphic>
          <a:graphicData uri="http://schemas.openxmlformats.org/presentationml/2006/ole">
            <mc:AlternateContent xmlns:mc="http://schemas.openxmlformats.org/markup-compatibility/2006">
              <mc:Choice xmlns:v="urn:schemas-microsoft-com:vml" Requires="v">
                <p:oleObj spid="_x0000_s3160" name="" r:id="rId1" imgW="622300" imgH="444500" progId="Equation.3">
                  <p:embed/>
                </p:oleObj>
              </mc:Choice>
              <mc:Fallback>
                <p:oleObj name="" r:id="rId1" imgW="622300" imgH="444500" progId="Equation.3">
                  <p:embed/>
                  <p:pic>
                    <p:nvPicPr>
                      <p:cNvPr id="0" name="图片 3159"/>
                      <p:cNvPicPr/>
                      <p:nvPr/>
                    </p:nvPicPr>
                    <p:blipFill>
                      <a:blip r:embed="rId2"/>
                      <a:stretch>
                        <a:fillRect/>
                      </a:stretch>
                    </p:blipFill>
                    <p:spPr>
                      <a:xfrm>
                        <a:off x="3563938" y="1989138"/>
                        <a:ext cx="863600" cy="663575"/>
                      </a:xfrm>
                      <a:prstGeom prst="rect">
                        <a:avLst/>
                      </a:prstGeom>
                      <a:noFill/>
                      <a:ln w="38100">
                        <a:noFill/>
                        <a:miter/>
                      </a:ln>
                    </p:spPr>
                  </p:pic>
                </p:oleObj>
              </mc:Fallback>
            </mc:AlternateContent>
          </a:graphicData>
        </a:graphic>
      </p:graphicFrame>
      <p:sp>
        <p:nvSpPr>
          <p:cNvPr id="106502" name="Rectangle 7"/>
          <p:cNvSpPr/>
          <p:nvPr/>
        </p:nvSpPr>
        <p:spPr>
          <a:xfrm>
            <a:off x="0" y="3128963"/>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6503" name="Object 6"/>
          <p:cNvGraphicFramePr>
            <a:graphicFrameLocks noChangeAspect="1"/>
          </p:cNvGraphicFramePr>
          <p:nvPr/>
        </p:nvGraphicFramePr>
        <p:xfrm>
          <a:off x="1979613" y="4581525"/>
          <a:ext cx="4679950" cy="671513"/>
        </p:xfrm>
        <a:graphic>
          <a:graphicData uri="http://schemas.openxmlformats.org/presentationml/2006/ole">
            <mc:AlternateContent xmlns:mc="http://schemas.openxmlformats.org/markup-compatibility/2006">
              <mc:Choice xmlns:v="urn:schemas-microsoft-com:vml" Requires="v">
                <p:oleObj spid="_x0000_s3159" name="" r:id="rId3" imgW="3022600" imgH="596900" progId="Equation.3">
                  <p:embed/>
                </p:oleObj>
              </mc:Choice>
              <mc:Fallback>
                <p:oleObj name="" r:id="rId3" imgW="3022600" imgH="596900" progId="Equation.3">
                  <p:embed/>
                  <p:pic>
                    <p:nvPicPr>
                      <p:cNvPr id="0" name="图片 3158"/>
                      <p:cNvPicPr/>
                      <p:nvPr/>
                    </p:nvPicPr>
                    <p:blipFill>
                      <a:blip r:embed="rId4"/>
                      <a:stretch>
                        <a:fillRect/>
                      </a:stretch>
                    </p:blipFill>
                    <p:spPr>
                      <a:xfrm>
                        <a:off x="1979613" y="4581525"/>
                        <a:ext cx="4679950" cy="671513"/>
                      </a:xfrm>
                      <a:prstGeom prst="rect">
                        <a:avLst/>
                      </a:prstGeom>
                      <a:noFill/>
                      <a:ln w="38100">
                        <a:noFill/>
                        <a:miter/>
                      </a:ln>
                    </p:spPr>
                  </p:pic>
                </p:oleObj>
              </mc:Fallback>
            </mc:AlternateContent>
          </a:graphicData>
        </a:graphic>
      </p:graphicFrame>
      <p:sp>
        <p:nvSpPr>
          <p:cNvPr id="106504" name="Rectangle 9"/>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6505" name="Object 8"/>
          <p:cNvGraphicFramePr>
            <a:graphicFrameLocks noChangeAspect="1"/>
          </p:cNvGraphicFramePr>
          <p:nvPr/>
        </p:nvGraphicFramePr>
        <p:xfrm>
          <a:off x="3779838" y="5373688"/>
          <a:ext cx="2736850" cy="581025"/>
        </p:xfrm>
        <a:graphic>
          <a:graphicData uri="http://schemas.openxmlformats.org/presentationml/2006/ole">
            <mc:AlternateContent xmlns:mc="http://schemas.openxmlformats.org/markup-compatibility/2006">
              <mc:Choice xmlns:v="urn:schemas-microsoft-com:vml" Requires="v">
                <p:oleObj spid="_x0000_s3157" name="" r:id="rId5" imgW="1079500" imgH="228600" progId="Equation.3">
                  <p:embed/>
                </p:oleObj>
              </mc:Choice>
              <mc:Fallback>
                <p:oleObj name="" r:id="rId5" imgW="1079500" imgH="228600" progId="Equation.3">
                  <p:embed/>
                  <p:pic>
                    <p:nvPicPr>
                      <p:cNvPr id="0" name="图片 3156"/>
                      <p:cNvPicPr/>
                      <p:nvPr/>
                    </p:nvPicPr>
                    <p:blipFill>
                      <a:blip r:embed="rId6"/>
                      <a:stretch>
                        <a:fillRect/>
                      </a:stretch>
                    </p:blipFill>
                    <p:spPr>
                      <a:xfrm>
                        <a:off x="3779838" y="5373688"/>
                        <a:ext cx="2736850" cy="581025"/>
                      </a:xfrm>
                      <a:prstGeom prst="rect">
                        <a:avLst/>
                      </a:prstGeom>
                      <a:noFill/>
                      <a:ln w="38100">
                        <a:noFill/>
                        <a:miter/>
                      </a:ln>
                    </p:spPr>
                  </p:pic>
                </p:oleObj>
              </mc:Fallback>
            </mc:AlternateContent>
          </a:graphicData>
        </a:graphic>
      </p:graphicFrame>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2"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07523" name="Rectangle 3"/>
          <p:cNvSpPr>
            <a:spLocks noGrp="1"/>
          </p:cNvSpPr>
          <p:nvPr>
            <p:ph idx="1"/>
          </p:nvPr>
        </p:nvSpPr>
        <p:spPr>
          <a:ln/>
        </p:spPr>
        <p:txBody>
          <a:bodyPr vert="horz" wrap="square" lIns="91440" tIns="45720" rIns="91440" bIns="45720" anchor="t"/>
          <a:p>
            <a:pPr eaLnBrk="1" hangingPunct="1"/>
            <a:r>
              <a:rPr lang="zh-CN" altLang="en-US" dirty="0"/>
              <a:t>例</a:t>
            </a:r>
            <a:r>
              <a:rPr lang="en-US" altLang="zh-CN" dirty="0"/>
              <a:t>3 </a:t>
            </a:r>
            <a:r>
              <a:rPr lang="zh-CN" altLang="en-US" dirty="0"/>
              <a:t>：某长度测量的四个不确定度分量分别为：</a:t>
            </a:r>
            <a:r>
              <a:rPr lang="en-US" altLang="zh-CN" i="1" dirty="0"/>
              <a:t>u</a:t>
            </a:r>
            <a:r>
              <a:rPr lang="en-US" altLang="zh-CN" baseline="-25000" dirty="0"/>
              <a:t>1</a:t>
            </a:r>
            <a:r>
              <a:rPr lang="en-US" altLang="zh-CN" dirty="0"/>
              <a:t>= 16nm</a:t>
            </a:r>
            <a:r>
              <a:rPr lang="zh-CN" altLang="en-US" dirty="0"/>
              <a:t>，</a:t>
            </a:r>
            <a:r>
              <a:rPr lang="en-US" altLang="zh-CN" i="1" dirty="0"/>
              <a:t>u</a:t>
            </a:r>
            <a:r>
              <a:rPr lang="en-US" altLang="zh-CN" baseline="-25000" dirty="0"/>
              <a:t>2</a:t>
            </a:r>
            <a:r>
              <a:rPr lang="en-US" altLang="zh-CN" dirty="0"/>
              <a:t>=25 nm</a:t>
            </a:r>
            <a:r>
              <a:rPr lang="zh-CN" altLang="en-US" dirty="0"/>
              <a:t>，</a:t>
            </a:r>
            <a:r>
              <a:rPr lang="en-US" altLang="zh-CN" i="1" dirty="0"/>
              <a:t>u</a:t>
            </a:r>
            <a:r>
              <a:rPr lang="en-US" altLang="zh-CN" baseline="-25000" dirty="0"/>
              <a:t>3</a:t>
            </a:r>
            <a:r>
              <a:rPr lang="en-US" altLang="zh-CN" dirty="0"/>
              <a:t>=2 nm</a:t>
            </a:r>
            <a:r>
              <a:rPr lang="zh-CN" altLang="en-US" dirty="0"/>
              <a:t>，  </a:t>
            </a:r>
            <a:r>
              <a:rPr lang="en-US" altLang="zh-CN" i="1" dirty="0"/>
              <a:t>u</a:t>
            </a:r>
            <a:r>
              <a:rPr lang="en-US" altLang="zh-CN" baseline="-25000" dirty="0"/>
              <a:t>4</a:t>
            </a:r>
            <a:r>
              <a:rPr lang="en-US" altLang="zh-CN" dirty="0"/>
              <a:t>=6  nm</a:t>
            </a:r>
            <a:r>
              <a:rPr lang="zh-CN" altLang="en-US" dirty="0"/>
              <a:t>，若</a:t>
            </a:r>
            <a:r>
              <a:rPr lang="en-US" altLang="zh-CN" i="1" dirty="0"/>
              <a:t>u</a:t>
            </a:r>
            <a:r>
              <a:rPr lang="en-US" altLang="zh-CN" baseline="-25000" dirty="0"/>
              <a:t>1</a:t>
            </a:r>
            <a:r>
              <a:rPr lang="zh-CN" altLang="en-US" dirty="0"/>
              <a:t>和</a:t>
            </a:r>
            <a:r>
              <a:rPr lang="en-US" altLang="zh-CN" i="1" dirty="0"/>
              <a:t>u</a:t>
            </a:r>
            <a:r>
              <a:rPr lang="en-US" altLang="zh-CN" baseline="-25000" dirty="0"/>
              <a:t>4</a:t>
            </a:r>
            <a:r>
              <a:rPr lang="zh-CN" altLang="en-US" dirty="0"/>
              <a:t>间相关系数为</a:t>
            </a:r>
            <a:r>
              <a:rPr lang="zh-CN" altLang="en-US" dirty="0">
                <a:sym typeface="Symbol" panose="05050102010706020507" pitchFamily="18" charset="2"/>
              </a:rPr>
              <a:t></a:t>
            </a:r>
            <a:r>
              <a:rPr lang="en-US" altLang="zh-CN" dirty="0"/>
              <a:t>1</a:t>
            </a:r>
            <a:r>
              <a:rPr lang="zh-CN" altLang="en-US" dirty="0"/>
              <a:t>，求合成标准不确定度</a:t>
            </a:r>
            <a:r>
              <a:rPr lang="en-US" altLang="zh-CN" i="1" dirty="0"/>
              <a:t>u</a:t>
            </a:r>
            <a:r>
              <a:rPr lang="en-US" altLang="zh-CN" baseline="-25000" dirty="0"/>
              <a:t>c</a:t>
            </a:r>
            <a:r>
              <a:rPr lang="zh-CN" altLang="en-US" dirty="0"/>
              <a:t>。</a:t>
            </a:r>
            <a:endParaRPr lang="zh-CN" altLang="en-US" dirty="0"/>
          </a:p>
          <a:p>
            <a:pPr eaLnBrk="1" hangingPunct="1"/>
            <a:endParaRPr lang="zh-CN" altLang="en-US" dirty="0"/>
          </a:p>
          <a:p>
            <a:pPr eaLnBrk="1" hangingPunct="1"/>
            <a:r>
              <a:rPr lang="zh-CN" altLang="en-US" dirty="0"/>
              <a:t>                                            </a:t>
            </a:r>
            <a:r>
              <a:rPr lang="en-US" altLang="zh-CN" dirty="0"/>
              <a:t>=27nm</a:t>
            </a:r>
            <a:endParaRPr lang="en-US" altLang="zh-CN" dirty="0"/>
          </a:p>
        </p:txBody>
      </p:sp>
      <p:sp>
        <p:nvSpPr>
          <p:cNvPr id="107524"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7525" name="Object 4"/>
          <p:cNvGraphicFramePr>
            <a:graphicFrameLocks noChangeAspect="1"/>
          </p:cNvGraphicFramePr>
          <p:nvPr/>
        </p:nvGraphicFramePr>
        <p:xfrm>
          <a:off x="1258888" y="4292600"/>
          <a:ext cx="5545137" cy="1223963"/>
        </p:xfrm>
        <a:graphic>
          <a:graphicData uri="http://schemas.openxmlformats.org/presentationml/2006/ole">
            <mc:AlternateContent xmlns:mc="http://schemas.openxmlformats.org/markup-compatibility/2006">
              <mc:Choice xmlns:v="urn:schemas-microsoft-com:vml" Requires="v">
                <p:oleObj spid="_x0000_s3158" name="" r:id="rId1" imgW="1930400" imgH="304800" progId="Equation.3">
                  <p:embed/>
                </p:oleObj>
              </mc:Choice>
              <mc:Fallback>
                <p:oleObj name="" r:id="rId1" imgW="1930400" imgH="304800" progId="Equation.3">
                  <p:embed/>
                  <p:pic>
                    <p:nvPicPr>
                      <p:cNvPr id="0" name="图片 3157"/>
                      <p:cNvPicPr/>
                      <p:nvPr/>
                    </p:nvPicPr>
                    <p:blipFill>
                      <a:blip r:embed="rId2"/>
                      <a:stretch>
                        <a:fillRect/>
                      </a:stretch>
                    </p:blipFill>
                    <p:spPr>
                      <a:xfrm>
                        <a:off x="1258888" y="4292600"/>
                        <a:ext cx="5545137" cy="1223963"/>
                      </a:xfrm>
                      <a:prstGeom prst="rect">
                        <a:avLst/>
                      </a:prstGeom>
                      <a:noFill/>
                      <a:ln w="38100">
                        <a:noFill/>
                        <a:miter/>
                      </a:ln>
                    </p:spPr>
                  </p:pic>
                </p:oleObj>
              </mc:Fallback>
            </mc:AlternateContent>
          </a:graphicData>
        </a:graphic>
      </p:graphicFrame>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08547" name="Rectangle 3"/>
          <p:cNvSpPr>
            <a:spLocks noGrp="1"/>
          </p:cNvSpPr>
          <p:nvPr>
            <p:ph idx="1"/>
          </p:nvPr>
        </p:nvSpPr>
        <p:spPr>
          <a:ln/>
        </p:spPr>
        <p:txBody>
          <a:bodyPr vert="horz" wrap="square" lIns="91440" tIns="45720" rIns="91440" bIns="45720" anchor="t"/>
          <a:p>
            <a:pPr eaLnBrk="1" hangingPunct="1"/>
            <a:r>
              <a:rPr lang="en-US" altLang="zh-CN" dirty="0"/>
              <a:t>7 </a:t>
            </a:r>
            <a:r>
              <a:rPr lang="zh-CN" altLang="en-US" dirty="0"/>
              <a:t>扩展不确定度</a:t>
            </a:r>
            <a:endParaRPr lang="zh-CN" altLang="en-US" dirty="0"/>
          </a:p>
          <a:p>
            <a:pPr eaLnBrk="1" hangingPunct="1">
              <a:buNone/>
            </a:pPr>
            <a:r>
              <a:rPr lang="zh-CN" altLang="en-US" dirty="0"/>
              <a:t>  合成标准不确定度属于标准不确定度，而用标准不确定度给出测量结果所在的区间，只是被测量值可能出现的一部分（如正态分布只占</a:t>
            </a:r>
            <a:r>
              <a:rPr lang="en-US" altLang="zh-CN" dirty="0"/>
              <a:t>68.27%</a:t>
            </a:r>
            <a:r>
              <a:rPr lang="zh-CN" altLang="en-US" dirty="0"/>
              <a:t>），其覆盖区域（用置信概率定量表示）不大，为增加对测量结果评定的所在区间，需加以扩展。其方法是乘以包含因子 </a:t>
            </a:r>
            <a:endParaRPr lang="zh-CN" alt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7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09571" name="Rectangle 3"/>
          <p:cNvSpPr>
            <a:spLocks noGrp="1"/>
          </p:cNvSpPr>
          <p:nvPr>
            <p:ph idx="1"/>
          </p:nvPr>
        </p:nvSpPr>
        <p:spPr>
          <a:ln/>
        </p:spPr>
        <p:txBody>
          <a:bodyPr vert="horz" wrap="square" lIns="91440" tIns="45720" rIns="91440" bIns="45720" anchor="t"/>
          <a:p>
            <a:pPr eaLnBrk="1" hangingPunct="1"/>
            <a:r>
              <a:rPr lang="en-US" altLang="zh-CN" dirty="0"/>
              <a:t>7.1 </a:t>
            </a:r>
            <a:r>
              <a:rPr lang="zh-CN" altLang="en-US" dirty="0"/>
              <a:t>扩展不确定度简易评定</a:t>
            </a:r>
            <a:endParaRPr lang="zh-CN" altLang="en-US" dirty="0"/>
          </a:p>
          <a:p>
            <a:pPr eaLnBrk="1" hangingPunct="1"/>
            <a:r>
              <a:rPr lang="zh-CN" altLang="en-US" dirty="0"/>
              <a:t>  合成不确定度直接乘以包含因子</a:t>
            </a:r>
            <a:r>
              <a:rPr lang="en-US" altLang="zh-CN" dirty="0"/>
              <a:t>k,</a:t>
            </a:r>
            <a:r>
              <a:rPr lang="zh-CN" altLang="en-US" dirty="0"/>
              <a:t>一般</a:t>
            </a:r>
            <a:r>
              <a:rPr lang="en-US" altLang="zh-CN" dirty="0"/>
              <a:t>k=2  </a:t>
            </a:r>
            <a:r>
              <a:rPr lang="zh-CN" altLang="en-US" dirty="0"/>
              <a:t>此时对应的置信概率约为</a:t>
            </a:r>
            <a:r>
              <a:rPr lang="en-US" altLang="zh-CN" dirty="0"/>
              <a:t>95%.</a:t>
            </a:r>
            <a:endParaRPr lang="en-US" altLang="zh-CN" dirty="0"/>
          </a:p>
          <a:p>
            <a:pPr eaLnBrk="1" hangingPunct="1">
              <a:buNone/>
            </a:pPr>
            <a:r>
              <a:rPr lang="en-US" altLang="zh-CN" dirty="0"/>
              <a:t>    </a:t>
            </a:r>
            <a:endParaRPr lang="en-US" altLang="zh-CN" dirty="0"/>
          </a:p>
          <a:p>
            <a:pPr eaLnBrk="1" hangingPunct="1">
              <a:buNone/>
            </a:pPr>
            <a:endParaRPr lang="en-US" altLang="zh-CN" dirty="0"/>
          </a:p>
          <a:p>
            <a:pPr eaLnBrk="1" hangingPunct="1">
              <a:buNone/>
            </a:pPr>
            <a:r>
              <a:rPr lang="en-US" altLang="zh-CN" dirty="0"/>
              <a:t>  </a:t>
            </a:r>
            <a:r>
              <a:rPr lang="zh-CN" altLang="en-US" dirty="0"/>
              <a:t>但注意的是：简易评定自由度相对较小 </a:t>
            </a:r>
            <a:endParaRPr lang="zh-CN" altLang="en-US" dirty="0"/>
          </a:p>
          <a:p>
            <a:pPr eaLnBrk="1" hangingPunct="1">
              <a:buNone/>
            </a:pPr>
            <a:r>
              <a:rPr lang="zh-CN" altLang="en-US" dirty="0"/>
              <a:t>                     不确定的可靠成都相对较低。</a:t>
            </a:r>
            <a:endParaRPr lang="zh-CN" altLang="en-US" dirty="0"/>
          </a:p>
        </p:txBody>
      </p:sp>
      <p:sp>
        <p:nvSpPr>
          <p:cNvPr id="109572"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9573" name="Object 4"/>
          <p:cNvGraphicFramePr>
            <a:graphicFrameLocks noChangeAspect="1"/>
          </p:cNvGraphicFramePr>
          <p:nvPr/>
        </p:nvGraphicFramePr>
        <p:xfrm>
          <a:off x="3132138" y="3716338"/>
          <a:ext cx="1800225" cy="771525"/>
        </p:xfrm>
        <a:graphic>
          <a:graphicData uri="http://schemas.openxmlformats.org/presentationml/2006/ole">
            <mc:AlternateContent xmlns:mc="http://schemas.openxmlformats.org/markup-compatibility/2006">
              <mc:Choice xmlns:v="urn:schemas-microsoft-com:vml" Requires="v">
                <p:oleObj spid="_x0000_s3161" name="" r:id="rId1" imgW="533400" imgH="228600" progId="Equation.3">
                  <p:embed/>
                </p:oleObj>
              </mc:Choice>
              <mc:Fallback>
                <p:oleObj name="" r:id="rId1" imgW="533400" imgH="228600" progId="Equation.3">
                  <p:embed/>
                  <p:pic>
                    <p:nvPicPr>
                      <p:cNvPr id="0" name="图片 3160"/>
                      <p:cNvPicPr/>
                      <p:nvPr/>
                    </p:nvPicPr>
                    <p:blipFill>
                      <a:blip r:embed="rId2"/>
                      <a:stretch>
                        <a:fillRect/>
                      </a:stretch>
                    </p:blipFill>
                    <p:spPr>
                      <a:xfrm>
                        <a:off x="3132138" y="3716338"/>
                        <a:ext cx="1800225" cy="771525"/>
                      </a:xfrm>
                      <a:prstGeom prst="rect">
                        <a:avLst/>
                      </a:prstGeom>
                      <a:noFill/>
                      <a:ln w="38100">
                        <a:noFill/>
                        <a:miter/>
                      </a:ln>
                    </p:spPr>
                  </p:pic>
                </p:oleObj>
              </mc:Fallback>
            </mc:AlternateContent>
          </a:graphicData>
        </a:graphic>
      </p:graphicFrame>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10595" name="Rectangle 3"/>
          <p:cNvSpPr>
            <a:spLocks noGrp="1"/>
          </p:cNvSpPr>
          <p:nvPr>
            <p:ph idx="1"/>
          </p:nvPr>
        </p:nvSpPr>
        <p:spPr>
          <a:ln/>
        </p:spPr>
        <p:txBody>
          <a:bodyPr vert="horz" wrap="square" lIns="91440" tIns="45720" rIns="91440" bIns="45720" anchor="t"/>
          <a:p>
            <a:pPr eaLnBrk="1" hangingPunct="1">
              <a:lnSpc>
                <a:spcPct val="90000"/>
              </a:lnSpc>
            </a:pPr>
            <a:r>
              <a:rPr lang="en-US" altLang="zh-CN" dirty="0"/>
              <a:t>7.2 </a:t>
            </a:r>
            <a:r>
              <a:rPr lang="zh-CN" altLang="en-US" dirty="0"/>
              <a:t>扩展不确定度标准评定</a:t>
            </a:r>
            <a:endParaRPr lang="zh-CN" altLang="en-US" dirty="0"/>
          </a:p>
          <a:p>
            <a:pPr eaLnBrk="1" hangingPunct="1">
              <a:lnSpc>
                <a:spcPct val="90000"/>
              </a:lnSpc>
            </a:pPr>
            <a:r>
              <a:rPr lang="zh-CN" altLang="en-US" dirty="0"/>
              <a:t> 有时候，客户或者委托方需要实验室个给出被测结果分散性的置信区间和概率，此时应该用标准评定</a:t>
            </a:r>
            <a:endParaRPr lang="zh-CN" altLang="en-US" dirty="0"/>
          </a:p>
          <a:p>
            <a:pPr eaLnBrk="1" hangingPunct="1">
              <a:lnSpc>
                <a:spcPct val="90000"/>
              </a:lnSpc>
            </a:pPr>
            <a:endParaRPr lang="zh-CN" altLang="en-US" dirty="0"/>
          </a:p>
          <a:p>
            <a:pPr eaLnBrk="1" hangingPunct="1">
              <a:lnSpc>
                <a:spcPct val="90000"/>
              </a:lnSpc>
              <a:buNone/>
            </a:pPr>
            <a:r>
              <a:rPr lang="zh-CN" altLang="en-US" dirty="0"/>
              <a:t>       </a:t>
            </a:r>
            <a:endParaRPr lang="zh-CN" altLang="en-US" dirty="0"/>
          </a:p>
          <a:p>
            <a:pPr eaLnBrk="1" hangingPunct="1">
              <a:lnSpc>
                <a:spcPct val="90000"/>
              </a:lnSpc>
              <a:buNone/>
            </a:pPr>
            <a:r>
              <a:rPr lang="zh-CN" altLang="en-US" dirty="0"/>
              <a:t>   </a:t>
            </a:r>
            <a:r>
              <a:rPr lang="en-US" altLang="zh-CN" dirty="0"/>
              <a:t>U</a:t>
            </a:r>
            <a:r>
              <a:rPr lang="en-US" altLang="zh-CN" baseline="-25000" dirty="0"/>
              <a:t>P</a:t>
            </a:r>
            <a:r>
              <a:rPr lang="zh-CN" altLang="en-US" dirty="0"/>
              <a:t>为给出置信区间的扩展不确定度</a:t>
            </a:r>
            <a:endParaRPr lang="zh-CN" altLang="en-US" dirty="0"/>
          </a:p>
          <a:p>
            <a:pPr eaLnBrk="1" hangingPunct="1">
              <a:lnSpc>
                <a:spcPct val="90000"/>
              </a:lnSpc>
              <a:buNone/>
            </a:pPr>
            <a:r>
              <a:rPr lang="zh-CN" altLang="en-US" dirty="0"/>
              <a:t>   </a:t>
            </a:r>
            <a:r>
              <a:rPr lang="en-US" altLang="zh-CN" dirty="0"/>
              <a:t>k</a:t>
            </a:r>
            <a:r>
              <a:rPr lang="en-US" altLang="zh-CN" baseline="-25000" dirty="0"/>
              <a:t>tp</a:t>
            </a:r>
            <a:r>
              <a:rPr lang="zh-CN" altLang="en-US" dirty="0"/>
              <a:t>为包含因子</a:t>
            </a:r>
            <a:endParaRPr lang="zh-CN" altLang="en-US" dirty="0"/>
          </a:p>
        </p:txBody>
      </p:sp>
      <p:sp>
        <p:nvSpPr>
          <p:cNvPr id="110596"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0597" name="Object 4"/>
          <p:cNvGraphicFramePr>
            <a:graphicFrameLocks noChangeAspect="1"/>
          </p:cNvGraphicFramePr>
          <p:nvPr/>
        </p:nvGraphicFramePr>
        <p:xfrm>
          <a:off x="3132138" y="4076700"/>
          <a:ext cx="2303462" cy="757238"/>
        </p:xfrm>
        <a:graphic>
          <a:graphicData uri="http://schemas.openxmlformats.org/presentationml/2006/ole">
            <mc:AlternateContent xmlns:mc="http://schemas.openxmlformats.org/markup-compatibility/2006">
              <mc:Choice xmlns:v="urn:schemas-microsoft-com:vml" Requires="v">
                <p:oleObj spid="_x0000_s3164" name="" r:id="rId1" imgW="723900" imgH="241300" progId="Equation.3">
                  <p:embed/>
                </p:oleObj>
              </mc:Choice>
              <mc:Fallback>
                <p:oleObj name="" r:id="rId1" imgW="723900" imgH="241300" progId="Equation.3">
                  <p:embed/>
                  <p:pic>
                    <p:nvPicPr>
                      <p:cNvPr id="0" name="图片 3163"/>
                      <p:cNvPicPr/>
                      <p:nvPr/>
                    </p:nvPicPr>
                    <p:blipFill>
                      <a:blip r:embed="rId2"/>
                      <a:stretch>
                        <a:fillRect/>
                      </a:stretch>
                    </p:blipFill>
                    <p:spPr>
                      <a:xfrm>
                        <a:off x="3132138" y="4076700"/>
                        <a:ext cx="2303462" cy="757238"/>
                      </a:xfrm>
                      <a:prstGeom prst="rect">
                        <a:avLst/>
                      </a:prstGeom>
                      <a:noFill/>
                      <a:ln w="38100">
                        <a:noFill/>
                        <a:miter/>
                      </a:ln>
                    </p:spPr>
                  </p:pic>
                </p:oleObj>
              </mc:Fallback>
            </mc:AlternateContent>
          </a:graphicData>
        </a:graphic>
      </p:graphicFrame>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8"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11619" name="Rectangle 3"/>
          <p:cNvSpPr>
            <a:spLocks noGrp="1"/>
          </p:cNvSpPr>
          <p:nvPr>
            <p:ph idx="1"/>
          </p:nvPr>
        </p:nvSpPr>
        <p:spPr>
          <a:ln/>
        </p:spPr>
        <p:txBody>
          <a:bodyPr vert="horz" wrap="square" lIns="91440" tIns="45720" rIns="91440" bIns="45720" anchor="t"/>
          <a:p>
            <a:pPr eaLnBrk="1" hangingPunct="1"/>
            <a:r>
              <a:rPr lang="zh-CN" altLang="en-US" dirty="0"/>
              <a:t>这时要确定</a:t>
            </a:r>
            <a:r>
              <a:rPr lang="en-US" altLang="zh-CN" dirty="0"/>
              <a:t>k</a:t>
            </a:r>
            <a:r>
              <a:rPr lang="en-US" altLang="zh-CN" baseline="-25000" dirty="0"/>
              <a:t>tp</a:t>
            </a:r>
            <a:r>
              <a:rPr lang="en-US" altLang="zh-CN" dirty="0"/>
              <a:t>,</a:t>
            </a:r>
            <a:r>
              <a:rPr lang="zh-CN" altLang="en-US" dirty="0"/>
              <a:t>先确定合成不确定度的分布，不知道分布时直接取</a:t>
            </a:r>
            <a:r>
              <a:rPr lang="en-US" altLang="zh-CN" dirty="0"/>
              <a:t>t</a:t>
            </a:r>
            <a:r>
              <a:rPr lang="zh-CN" altLang="en-US" dirty="0"/>
              <a:t>分布</a:t>
            </a:r>
            <a:r>
              <a:rPr lang="en-US" altLang="zh-CN" dirty="0"/>
              <a:t>,</a:t>
            </a:r>
            <a:r>
              <a:rPr lang="zh-CN" altLang="en-US" dirty="0"/>
              <a:t>然后依据客户要求的置信率和自由度，查表求得</a:t>
            </a:r>
            <a:r>
              <a:rPr lang="en-US" altLang="zh-CN" dirty="0"/>
              <a:t>k</a:t>
            </a:r>
            <a:r>
              <a:rPr lang="en-US" altLang="zh-CN" baseline="-25000" dirty="0"/>
              <a:t>tp</a:t>
            </a:r>
            <a:r>
              <a:rPr lang="en-US" altLang="zh-CN" dirty="0"/>
              <a:t> ,</a:t>
            </a:r>
            <a:r>
              <a:rPr lang="zh-CN" altLang="en-US" dirty="0"/>
              <a:t>然后乘以合成测量不确定度即可。</a:t>
            </a:r>
            <a:endParaRPr lang="zh-CN" altLang="en-US" dirty="0"/>
          </a:p>
          <a:p>
            <a:pPr eaLnBrk="1" hangingPunct="1">
              <a:buNone/>
            </a:pPr>
            <a:r>
              <a:rPr lang="zh-CN" altLang="en-US" dirty="0"/>
              <a:t>  自由度：自由度定义：在方差的计算中，和的项数减去对和的限制数。自由度反映了标准不确定度评定的可靠程度</a:t>
            </a:r>
            <a:r>
              <a:rPr lang="en-US" altLang="zh-CN" dirty="0"/>
              <a:t>,</a:t>
            </a:r>
            <a:r>
              <a:rPr lang="zh-CN" altLang="en-US" dirty="0"/>
              <a:t>也即不确定度评定的质量。 </a:t>
            </a:r>
            <a:endParaRPr lang="zh-CN" altLang="en-US" dirty="0"/>
          </a:p>
          <a:p>
            <a:pPr eaLnBrk="1" hangingPunct="1"/>
            <a:endParaRPr lang="en-US" altLang="zh-CN" baseline="-25000"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2"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12643" name="Rectangle 3"/>
          <p:cNvSpPr>
            <a:spLocks noGrp="1"/>
          </p:cNvSpPr>
          <p:nvPr>
            <p:ph idx="1"/>
          </p:nvPr>
        </p:nvSpPr>
        <p:spPr>
          <a:ln/>
        </p:spPr>
        <p:txBody>
          <a:bodyPr vert="horz" wrap="square" lIns="91440" tIns="45720" rIns="91440" bIns="45720" anchor="t"/>
          <a:p>
            <a:pPr eaLnBrk="1" hangingPunct="1"/>
            <a:r>
              <a:rPr lang="en-US" altLang="zh-CN" dirty="0"/>
              <a:t>7.2.1  A</a:t>
            </a:r>
            <a:r>
              <a:rPr lang="zh-CN" altLang="en-US" dirty="0"/>
              <a:t>类评定时的自由度</a:t>
            </a:r>
            <a:endParaRPr lang="zh-CN" altLang="en-US" dirty="0"/>
          </a:p>
          <a:p>
            <a:pPr eaLnBrk="1" hangingPunct="1">
              <a:buNone/>
            </a:pPr>
            <a:r>
              <a:rPr lang="zh-CN" altLang="en-US" dirty="0"/>
              <a:t>     </a:t>
            </a:r>
            <a:endParaRPr lang="zh-CN" altLang="en-US" dirty="0"/>
          </a:p>
          <a:p>
            <a:pPr eaLnBrk="1" hangingPunct="1"/>
            <a:endParaRPr lang="zh-CN" altLang="en-US" dirty="0"/>
          </a:p>
          <a:p>
            <a:pPr eaLnBrk="1" hangingPunct="1">
              <a:buNone/>
            </a:pPr>
            <a:r>
              <a:rPr lang="zh-CN" altLang="en-US" dirty="0"/>
              <a:t>  其中，</a:t>
            </a:r>
            <a:r>
              <a:rPr lang="en-US" altLang="zh-CN" dirty="0"/>
              <a:t>n</a:t>
            </a:r>
            <a:r>
              <a:rPr lang="zh-CN" altLang="en-US" dirty="0"/>
              <a:t>为和的项数，</a:t>
            </a:r>
            <a:r>
              <a:rPr lang="en-US" altLang="zh-CN" dirty="0"/>
              <a:t>t</a:t>
            </a:r>
            <a:r>
              <a:rPr lang="zh-CN" altLang="en-US" dirty="0"/>
              <a:t>为对和的限制数。</a:t>
            </a:r>
            <a:endParaRPr lang="zh-CN" altLang="en-US" dirty="0"/>
          </a:p>
        </p:txBody>
      </p:sp>
      <p:sp>
        <p:nvSpPr>
          <p:cNvPr id="112644"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2645" name="Object 4"/>
          <p:cNvGraphicFramePr>
            <a:graphicFrameLocks noChangeAspect="1"/>
          </p:cNvGraphicFramePr>
          <p:nvPr/>
        </p:nvGraphicFramePr>
        <p:xfrm>
          <a:off x="3132138" y="2924175"/>
          <a:ext cx="1800225" cy="509588"/>
        </p:xfrm>
        <a:graphic>
          <a:graphicData uri="http://schemas.openxmlformats.org/presentationml/2006/ole">
            <mc:AlternateContent xmlns:mc="http://schemas.openxmlformats.org/markup-compatibility/2006">
              <mc:Choice xmlns:v="urn:schemas-microsoft-com:vml" Requires="v">
                <p:oleObj spid="_x0000_s3169" name="" r:id="rId1" imgW="571500" imgH="165100" progId="Equation.3">
                  <p:embed/>
                </p:oleObj>
              </mc:Choice>
              <mc:Fallback>
                <p:oleObj name="" r:id="rId1" imgW="571500" imgH="165100" progId="Equation.3">
                  <p:embed/>
                  <p:pic>
                    <p:nvPicPr>
                      <p:cNvPr id="0" name="图片 3168"/>
                      <p:cNvPicPr/>
                      <p:nvPr/>
                    </p:nvPicPr>
                    <p:blipFill>
                      <a:blip r:embed="rId2"/>
                      <a:stretch>
                        <a:fillRect/>
                      </a:stretch>
                    </p:blipFill>
                    <p:spPr>
                      <a:xfrm>
                        <a:off x="3132138" y="2924175"/>
                        <a:ext cx="1800225" cy="509588"/>
                      </a:xfrm>
                      <a:prstGeom prst="rect">
                        <a:avLst/>
                      </a:prstGeom>
                      <a:noFill/>
                      <a:ln w="38100">
                        <a:noFill/>
                        <a:miter/>
                      </a:ln>
                    </p:spPr>
                  </p:pic>
                </p:oleObj>
              </mc:Fallback>
            </mc:AlternateContent>
          </a:graphicData>
        </a:graphic>
      </p:graphicFrame>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13667" name="Rectangle 3"/>
          <p:cNvSpPr>
            <a:spLocks noGrp="1"/>
          </p:cNvSpPr>
          <p:nvPr>
            <p:ph idx="1"/>
          </p:nvPr>
        </p:nvSpPr>
        <p:spPr>
          <a:ln/>
        </p:spPr>
        <p:txBody>
          <a:bodyPr vert="horz" wrap="square" lIns="91440" tIns="45720" rIns="91440" bIns="45720" anchor="t"/>
          <a:p>
            <a:pPr eaLnBrk="1" hangingPunct="1">
              <a:lnSpc>
                <a:spcPct val="80000"/>
              </a:lnSpc>
            </a:pPr>
            <a:r>
              <a:rPr lang="en-US" altLang="zh-CN" sz="2800" dirty="0"/>
              <a:t>7.2.2   B</a:t>
            </a:r>
            <a:r>
              <a:rPr lang="zh-CN" altLang="en-US" sz="2800" dirty="0"/>
              <a:t>类评定时的自由度</a:t>
            </a:r>
            <a:endParaRPr lang="zh-CN" altLang="en-US" sz="2800" dirty="0"/>
          </a:p>
          <a:p>
            <a:pPr eaLnBrk="1" hangingPunct="1">
              <a:lnSpc>
                <a:spcPct val="80000"/>
              </a:lnSpc>
            </a:pPr>
            <a:endParaRPr lang="zh-CN" altLang="en-US" sz="2800" dirty="0"/>
          </a:p>
          <a:p>
            <a:pPr eaLnBrk="1" hangingPunct="1">
              <a:lnSpc>
                <a:spcPct val="80000"/>
              </a:lnSpc>
              <a:buNone/>
            </a:pPr>
            <a:r>
              <a:rPr lang="zh-CN" altLang="en-US" sz="2800" dirty="0"/>
              <a:t>  </a:t>
            </a:r>
            <a:endParaRPr lang="zh-CN" altLang="en-US" sz="2800" dirty="0"/>
          </a:p>
          <a:p>
            <a:pPr eaLnBrk="1" hangingPunct="1">
              <a:lnSpc>
                <a:spcPct val="80000"/>
              </a:lnSpc>
            </a:pPr>
            <a:endParaRPr lang="zh-CN" altLang="en-US" sz="2800" dirty="0"/>
          </a:p>
          <a:p>
            <a:pPr eaLnBrk="1" hangingPunct="1">
              <a:lnSpc>
                <a:spcPct val="80000"/>
              </a:lnSpc>
            </a:pPr>
            <a:r>
              <a:rPr lang="zh-CN" altLang="en-US" sz="2800" dirty="0"/>
              <a:t>其中        标准不确定度</a:t>
            </a:r>
            <a:endParaRPr lang="zh-CN" altLang="en-US" sz="2800" dirty="0"/>
          </a:p>
          <a:p>
            <a:pPr eaLnBrk="1" hangingPunct="1">
              <a:lnSpc>
                <a:spcPct val="80000"/>
              </a:lnSpc>
            </a:pPr>
            <a:r>
              <a:rPr lang="zh-CN" altLang="en-US" sz="2800" dirty="0"/>
              <a:t>	      标准不确定度的标准不确定度</a:t>
            </a:r>
            <a:endParaRPr lang="zh-CN" altLang="en-US" sz="2800" dirty="0"/>
          </a:p>
          <a:p>
            <a:pPr eaLnBrk="1" hangingPunct="1">
              <a:lnSpc>
                <a:spcPct val="80000"/>
              </a:lnSpc>
            </a:pPr>
            <a:r>
              <a:rPr lang="zh-CN" altLang="en-US" sz="2800" dirty="0"/>
              <a:t> </a:t>
            </a:r>
            <a:endParaRPr lang="zh-CN" altLang="en-US" sz="2800" dirty="0"/>
          </a:p>
          <a:p>
            <a:pPr eaLnBrk="1" hangingPunct="1">
              <a:lnSpc>
                <a:spcPct val="80000"/>
              </a:lnSpc>
            </a:pPr>
            <a:r>
              <a:rPr lang="zh-CN" altLang="en-US" sz="2800" dirty="0"/>
              <a:t>           标准不确定度的相对标准不确定度，即标准不确定度评定的不可靠程度。</a:t>
            </a:r>
            <a:endParaRPr lang="zh-CN" altLang="en-US" sz="2800" dirty="0"/>
          </a:p>
          <a:p>
            <a:pPr eaLnBrk="1" hangingPunct="1">
              <a:lnSpc>
                <a:spcPct val="80000"/>
              </a:lnSpc>
              <a:buNone/>
            </a:pPr>
            <a:endParaRPr lang="en-US" altLang="zh-CN" sz="2800" dirty="0"/>
          </a:p>
        </p:txBody>
      </p:sp>
      <p:sp>
        <p:nvSpPr>
          <p:cNvPr id="113668"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3669" name="Object 4"/>
          <p:cNvGraphicFramePr>
            <a:graphicFrameLocks noChangeAspect="1"/>
          </p:cNvGraphicFramePr>
          <p:nvPr/>
        </p:nvGraphicFramePr>
        <p:xfrm>
          <a:off x="3276600" y="2565400"/>
          <a:ext cx="2663825" cy="1147763"/>
        </p:xfrm>
        <a:graphic>
          <a:graphicData uri="http://schemas.openxmlformats.org/presentationml/2006/ole">
            <mc:AlternateContent xmlns:mc="http://schemas.openxmlformats.org/markup-compatibility/2006">
              <mc:Choice xmlns:v="urn:schemas-microsoft-com:vml" Requires="v">
                <p:oleObj spid="_x0000_s3168" name="" r:id="rId1" imgW="1168400" imgH="508000" progId="Equation.3">
                  <p:embed/>
                </p:oleObj>
              </mc:Choice>
              <mc:Fallback>
                <p:oleObj name="" r:id="rId1" imgW="1168400" imgH="508000" progId="Equation.3">
                  <p:embed/>
                  <p:pic>
                    <p:nvPicPr>
                      <p:cNvPr id="0" name="图片 3167"/>
                      <p:cNvPicPr/>
                      <p:nvPr/>
                    </p:nvPicPr>
                    <p:blipFill>
                      <a:blip r:embed="rId2"/>
                      <a:stretch>
                        <a:fillRect/>
                      </a:stretch>
                    </p:blipFill>
                    <p:spPr>
                      <a:xfrm>
                        <a:off x="3276600" y="2565400"/>
                        <a:ext cx="2663825" cy="1147763"/>
                      </a:xfrm>
                      <a:prstGeom prst="rect">
                        <a:avLst/>
                      </a:prstGeom>
                      <a:noFill/>
                      <a:ln w="38100">
                        <a:noFill/>
                        <a:miter/>
                      </a:ln>
                    </p:spPr>
                  </p:pic>
                </p:oleObj>
              </mc:Fallback>
            </mc:AlternateContent>
          </a:graphicData>
        </a:graphic>
      </p:graphicFrame>
      <p:sp>
        <p:nvSpPr>
          <p:cNvPr id="113670"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3671" name="Object 6"/>
          <p:cNvGraphicFramePr>
            <a:graphicFrameLocks noChangeAspect="1"/>
          </p:cNvGraphicFramePr>
          <p:nvPr/>
        </p:nvGraphicFramePr>
        <p:xfrm>
          <a:off x="2484438" y="3789363"/>
          <a:ext cx="576262" cy="336550"/>
        </p:xfrm>
        <a:graphic>
          <a:graphicData uri="http://schemas.openxmlformats.org/presentationml/2006/ole">
            <mc:AlternateContent xmlns:mc="http://schemas.openxmlformats.org/markup-compatibility/2006">
              <mc:Choice xmlns:v="urn:schemas-microsoft-com:vml" Requires="v">
                <p:oleObj spid="_x0000_s3165" name="" r:id="rId3" imgW="342900" imgH="203200" progId="Equation.3">
                  <p:embed/>
                </p:oleObj>
              </mc:Choice>
              <mc:Fallback>
                <p:oleObj name="" r:id="rId3" imgW="342900" imgH="203200" progId="Equation.3">
                  <p:embed/>
                  <p:pic>
                    <p:nvPicPr>
                      <p:cNvPr id="0" name="图片 3164"/>
                      <p:cNvPicPr/>
                      <p:nvPr/>
                    </p:nvPicPr>
                    <p:blipFill>
                      <a:blip r:embed="rId4"/>
                      <a:stretch>
                        <a:fillRect/>
                      </a:stretch>
                    </p:blipFill>
                    <p:spPr>
                      <a:xfrm>
                        <a:off x="2484438" y="3789363"/>
                        <a:ext cx="576262" cy="336550"/>
                      </a:xfrm>
                      <a:prstGeom prst="rect">
                        <a:avLst/>
                      </a:prstGeom>
                      <a:noFill/>
                      <a:ln w="38100">
                        <a:noFill/>
                        <a:miter/>
                      </a:ln>
                    </p:spPr>
                  </p:pic>
                </p:oleObj>
              </mc:Fallback>
            </mc:AlternateContent>
          </a:graphicData>
        </a:graphic>
      </p:graphicFrame>
      <p:sp>
        <p:nvSpPr>
          <p:cNvPr id="113672" name="Rectangle 9"/>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3673" name="Object 8"/>
          <p:cNvGraphicFramePr>
            <a:graphicFrameLocks noChangeAspect="1"/>
          </p:cNvGraphicFramePr>
          <p:nvPr/>
        </p:nvGraphicFramePr>
        <p:xfrm>
          <a:off x="1692275" y="4149725"/>
          <a:ext cx="1079500" cy="398463"/>
        </p:xfrm>
        <a:graphic>
          <a:graphicData uri="http://schemas.openxmlformats.org/presentationml/2006/ole">
            <mc:AlternateContent xmlns:mc="http://schemas.openxmlformats.org/markup-compatibility/2006">
              <mc:Choice xmlns:v="urn:schemas-microsoft-com:vml" Requires="v">
                <p:oleObj spid="_x0000_s3166" name="" r:id="rId5" imgW="545465" imgH="203200" progId="Equation.3">
                  <p:embed/>
                </p:oleObj>
              </mc:Choice>
              <mc:Fallback>
                <p:oleObj name="" r:id="rId5" imgW="545465" imgH="203200" progId="Equation.3">
                  <p:embed/>
                  <p:pic>
                    <p:nvPicPr>
                      <p:cNvPr id="0" name="图片 3165"/>
                      <p:cNvPicPr/>
                      <p:nvPr/>
                    </p:nvPicPr>
                    <p:blipFill>
                      <a:blip r:embed="rId6"/>
                      <a:stretch>
                        <a:fillRect/>
                      </a:stretch>
                    </p:blipFill>
                    <p:spPr>
                      <a:xfrm>
                        <a:off x="1692275" y="4149725"/>
                        <a:ext cx="1079500" cy="398463"/>
                      </a:xfrm>
                      <a:prstGeom prst="rect">
                        <a:avLst/>
                      </a:prstGeom>
                      <a:noFill/>
                      <a:ln w="38100">
                        <a:noFill/>
                        <a:miter/>
                      </a:ln>
                    </p:spPr>
                  </p:pic>
                </p:oleObj>
              </mc:Fallback>
            </mc:AlternateContent>
          </a:graphicData>
        </a:graphic>
      </p:graphicFrame>
      <p:sp>
        <p:nvSpPr>
          <p:cNvPr id="113674" name="Rectangle 11"/>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3675" name="Object 10"/>
          <p:cNvGraphicFramePr>
            <a:graphicFrameLocks noChangeAspect="1"/>
          </p:cNvGraphicFramePr>
          <p:nvPr/>
        </p:nvGraphicFramePr>
        <p:xfrm>
          <a:off x="1835150" y="4652963"/>
          <a:ext cx="1008063" cy="685800"/>
        </p:xfrm>
        <a:graphic>
          <a:graphicData uri="http://schemas.openxmlformats.org/presentationml/2006/ole">
            <mc:AlternateContent xmlns:mc="http://schemas.openxmlformats.org/markup-compatibility/2006">
              <mc:Choice xmlns:v="urn:schemas-microsoft-com:vml" Requires="v">
                <p:oleObj spid="_x0000_s3167" name="" r:id="rId7" imgW="711200" imgH="482600" progId="Equation.3">
                  <p:embed/>
                </p:oleObj>
              </mc:Choice>
              <mc:Fallback>
                <p:oleObj name="" r:id="rId7" imgW="711200" imgH="482600" progId="Equation.3">
                  <p:embed/>
                  <p:pic>
                    <p:nvPicPr>
                      <p:cNvPr id="0" name="图片 3166"/>
                      <p:cNvPicPr/>
                      <p:nvPr/>
                    </p:nvPicPr>
                    <p:blipFill>
                      <a:blip r:embed="rId8"/>
                      <a:stretch>
                        <a:fillRect/>
                      </a:stretch>
                    </p:blipFill>
                    <p:spPr>
                      <a:xfrm>
                        <a:off x="1835150" y="4652963"/>
                        <a:ext cx="1008063" cy="685800"/>
                      </a:xfrm>
                      <a:prstGeom prst="rect">
                        <a:avLst/>
                      </a:prstGeom>
                      <a:noFill/>
                      <a:ln w="38100">
                        <a:noFill/>
                        <a:miter/>
                      </a:ln>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13315" name="Rectangle 3"/>
          <p:cNvSpPr>
            <a:spLocks noGrp="1"/>
          </p:cNvSpPr>
          <p:nvPr>
            <p:ph idx="1"/>
          </p:nvPr>
        </p:nvSpPr>
        <p:spPr>
          <a:ln/>
        </p:spPr>
        <p:txBody>
          <a:bodyPr vert="horz" wrap="square" lIns="91440" tIns="45720" rIns="91440" bIns="45720" anchor="t"/>
          <a:p>
            <a:pPr eaLnBrk="1" hangingPunct="1">
              <a:lnSpc>
                <a:spcPct val="90000"/>
              </a:lnSpc>
            </a:pPr>
            <a:r>
              <a:rPr lang="en-US" altLang="zh-CN" dirty="0"/>
              <a:t>2.2.1 </a:t>
            </a:r>
            <a:r>
              <a:rPr lang="zh-CN" altLang="en-US" dirty="0"/>
              <a:t>离散型随机变量的分布</a:t>
            </a:r>
            <a:endParaRPr lang="zh-CN" altLang="en-US" dirty="0"/>
          </a:p>
          <a:p>
            <a:pPr eaLnBrk="1" hangingPunct="1">
              <a:lnSpc>
                <a:spcPct val="90000"/>
              </a:lnSpc>
              <a:buNone/>
            </a:pPr>
            <a:r>
              <a:rPr lang="zh-CN" altLang="en-US" dirty="0"/>
              <a:t>   要了解离散型随机变量</a:t>
            </a:r>
            <a:r>
              <a:rPr lang="en-US" altLang="zh-CN" dirty="0"/>
              <a:t>x</a:t>
            </a:r>
            <a:r>
              <a:rPr lang="zh-CN" altLang="en-US" dirty="0"/>
              <a:t>的统计规律，就必须知道它的一切可能值</a:t>
            </a:r>
            <a:r>
              <a:rPr lang="en-US" altLang="zh-CN" dirty="0"/>
              <a:t>x</a:t>
            </a:r>
            <a:r>
              <a:rPr lang="en-US" altLang="zh-CN" baseline="-25000" dirty="0"/>
              <a:t>i</a:t>
            </a:r>
            <a:r>
              <a:rPr lang="zh-CN" altLang="en-US" dirty="0"/>
              <a:t>及取每种可能值的概率</a:t>
            </a:r>
            <a:r>
              <a:rPr lang="en-US" altLang="zh-CN" dirty="0"/>
              <a:t>p</a:t>
            </a:r>
            <a:r>
              <a:rPr lang="en-US" altLang="zh-CN" baseline="-25000" dirty="0"/>
              <a:t>i</a:t>
            </a:r>
            <a:r>
              <a:rPr lang="zh-CN" altLang="en-US" dirty="0"/>
              <a:t>。</a:t>
            </a:r>
            <a:endParaRPr lang="zh-CN" altLang="en-US" dirty="0"/>
          </a:p>
          <a:p>
            <a:pPr eaLnBrk="1" hangingPunct="1">
              <a:lnSpc>
                <a:spcPct val="90000"/>
              </a:lnSpc>
              <a:buNone/>
            </a:pPr>
            <a:r>
              <a:rPr lang="zh-CN" altLang="en-US" dirty="0"/>
              <a:t>   如果我们将离散型随机变量</a:t>
            </a:r>
            <a:r>
              <a:rPr lang="en-US" altLang="zh-CN" dirty="0"/>
              <a:t>x</a:t>
            </a:r>
            <a:r>
              <a:rPr lang="zh-CN" altLang="en-US" dirty="0"/>
              <a:t>的一切可能取值</a:t>
            </a:r>
            <a:r>
              <a:rPr lang="en-US" altLang="zh-CN" dirty="0"/>
              <a:t>xi (i=1,2,</a:t>
            </a:r>
            <a:r>
              <a:rPr lang="en-US" altLang="zh-CN" dirty="0">
                <a:latin typeface="Arial" panose="020B0604020202020204" pitchFamily="34" charset="0"/>
              </a:rPr>
              <a:t>…</a:t>
            </a:r>
            <a:r>
              <a:rPr lang="en-US" altLang="zh-CN" dirty="0"/>
              <a:t>)</a:t>
            </a:r>
            <a:r>
              <a:rPr lang="zh-CN" altLang="en-US" dirty="0"/>
              <a:t>及其对应的概率</a:t>
            </a:r>
            <a:r>
              <a:rPr lang="en-US" altLang="zh-CN" dirty="0"/>
              <a:t>pi </a:t>
            </a:r>
            <a:endParaRPr lang="en-US" altLang="zh-CN" dirty="0"/>
          </a:p>
          <a:p>
            <a:pPr eaLnBrk="1" hangingPunct="1">
              <a:lnSpc>
                <a:spcPct val="90000"/>
              </a:lnSpc>
              <a:buNone/>
            </a:pPr>
            <a:r>
              <a:rPr lang="en-US" altLang="zh-CN" dirty="0"/>
              <a:t>  </a:t>
            </a:r>
            <a:r>
              <a:rPr lang="zh-CN" altLang="en-US" dirty="0"/>
              <a:t>用分布列来表示：</a:t>
            </a:r>
            <a:endParaRPr lang="zh-CN" altLang="en-US" dirty="0"/>
          </a:p>
          <a:p>
            <a:pPr eaLnBrk="1" hangingPunct="1">
              <a:lnSpc>
                <a:spcPct val="90000"/>
              </a:lnSpc>
              <a:buNone/>
            </a:pPr>
            <a:r>
              <a:rPr lang="zh-CN" altLang="en-US" dirty="0"/>
              <a:t>               </a:t>
            </a:r>
            <a:r>
              <a:rPr lang="en-US" altLang="zh-CN" dirty="0"/>
              <a:t>P(x=xi)=pi      i=1,2,</a:t>
            </a:r>
            <a:r>
              <a:rPr lang="en-US" altLang="zh-CN" dirty="0">
                <a:latin typeface="Arial" panose="020B0604020202020204" pitchFamily="34" charset="0"/>
              </a:rPr>
              <a:t>…</a:t>
            </a:r>
            <a:endParaRPr lang="en-US" altLang="zh-CN" dirty="0"/>
          </a:p>
          <a:p>
            <a:pPr eaLnBrk="1" hangingPunct="1">
              <a:lnSpc>
                <a:spcPct val="90000"/>
              </a:lnSpc>
              <a:buNone/>
            </a:pPr>
            <a:endParaRPr lang="en-US" altLang="zh-CN"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9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14691" name="Rectangle 3"/>
          <p:cNvSpPr>
            <a:spLocks noGrp="1"/>
          </p:cNvSpPr>
          <p:nvPr>
            <p:ph idx="1"/>
          </p:nvPr>
        </p:nvSpPr>
        <p:spPr>
          <a:ln/>
        </p:spPr>
        <p:txBody>
          <a:bodyPr vert="horz" wrap="square" lIns="91440" tIns="45720" rIns="91440" bIns="45720" anchor="t"/>
          <a:p>
            <a:pPr eaLnBrk="1" hangingPunct="1"/>
            <a:r>
              <a:rPr lang="en-US" altLang="zh-CN" dirty="0"/>
              <a:t>7.2.3  </a:t>
            </a:r>
            <a:r>
              <a:rPr lang="zh-CN" altLang="en-US" dirty="0"/>
              <a:t>合成标准不确定度的有效自由度</a:t>
            </a:r>
            <a:endParaRPr lang="zh-CN" altLang="en-US" dirty="0"/>
          </a:p>
          <a:p>
            <a:pPr eaLnBrk="1" hangingPunct="1"/>
            <a:endParaRPr lang="zh-CN" altLang="en-US" dirty="0"/>
          </a:p>
          <a:p>
            <a:pPr eaLnBrk="1" hangingPunct="1"/>
            <a:endParaRPr lang="zh-CN" altLang="en-US" dirty="0"/>
          </a:p>
          <a:p>
            <a:pPr eaLnBrk="1" hangingPunct="1">
              <a:buNone/>
            </a:pPr>
            <a:endParaRPr lang="zh-CN" altLang="en-US" dirty="0"/>
          </a:p>
          <a:p>
            <a:pPr eaLnBrk="1" hangingPunct="1"/>
            <a:r>
              <a:rPr lang="zh-CN" altLang="en-US" dirty="0"/>
              <a:t>对于非线性函数，用相对测量不确定度计算有效自由度</a:t>
            </a:r>
            <a:endParaRPr lang="zh-CN" altLang="en-US" dirty="0"/>
          </a:p>
        </p:txBody>
      </p:sp>
      <p:sp>
        <p:nvSpPr>
          <p:cNvPr id="114692" name="Rectangle 5"/>
          <p:cNvSpPr/>
          <p:nvPr/>
        </p:nvSpPr>
        <p:spPr>
          <a:xfrm>
            <a:off x="0" y="306705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4693" name="Object 4"/>
          <p:cNvGraphicFramePr>
            <a:graphicFrameLocks noChangeAspect="1"/>
          </p:cNvGraphicFramePr>
          <p:nvPr/>
        </p:nvGraphicFramePr>
        <p:xfrm>
          <a:off x="3214688" y="2533650"/>
          <a:ext cx="2138362" cy="1495425"/>
        </p:xfrm>
        <a:graphic>
          <a:graphicData uri="http://schemas.openxmlformats.org/presentationml/2006/ole">
            <mc:AlternateContent xmlns:mc="http://schemas.openxmlformats.org/markup-compatibility/2006">
              <mc:Choice xmlns:v="urn:schemas-microsoft-com:vml" Requires="v">
                <p:oleObj spid="_x0000_s3170" name="" r:id="rId1" imgW="977900" imgH="685800" progId="Equation.3">
                  <p:embed/>
                </p:oleObj>
              </mc:Choice>
              <mc:Fallback>
                <p:oleObj name="" r:id="rId1" imgW="977900" imgH="685800" progId="Equation.3">
                  <p:embed/>
                  <p:pic>
                    <p:nvPicPr>
                      <p:cNvPr id="0" name="图片 3169"/>
                      <p:cNvPicPr/>
                      <p:nvPr/>
                    </p:nvPicPr>
                    <p:blipFill>
                      <a:blip r:embed="rId2"/>
                      <a:stretch>
                        <a:fillRect/>
                      </a:stretch>
                    </p:blipFill>
                    <p:spPr>
                      <a:xfrm>
                        <a:off x="3214688" y="2533650"/>
                        <a:ext cx="2138362" cy="1495425"/>
                      </a:xfrm>
                      <a:prstGeom prst="rect">
                        <a:avLst/>
                      </a:prstGeom>
                      <a:noFill/>
                      <a:ln w="38100">
                        <a:noFill/>
                        <a:miter/>
                      </a:ln>
                    </p:spPr>
                  </p:pic>
                </p:oleObj>
              </mc:Fallback>
            </mc:AlternateContent>
          </a:graphicData>
        </a:graphic>
      </p:graphicFrame>
      <p:sp>
        <p:nvSpPr>
          <p:cNvPr id="114694"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4695" name="Object 6"/>
          <p:cNvGraphicFramePr>
            <a:graphicFrameLocks noChangeAspect="1"/>
          </p:cNvGraphicFramePr>
          <p:nvPr/>
        </p:nvGraphicFramePr>
        <p:xfrm>
          <a:off x="4711700" y="4905375"/>
          <a:ext cx="1951038" cy="1295400"/>
        </p:xfrm>
        <a:graphic>
          <a:graphicData uri="http://schemas.openxmlformats.org/presentationml/2006/ole">
            <mc:AlternateContent xmlns:mc="http://schemas.openxmlformats.org/markup-compatibility/2006">
              <mc:Choice xmlns:v="urn:schemas-microsoft-com:vml" Requires="v">
                <p:oleObj spid="_x0000_s3163" name="" r:id="rId3" imgW="1079500" imgH="685800" progId="Equation.3">
                  <p:embed/>
                </p:oleObj>
              </mc:Choice>
              <mc:Fallback>
                <p:oleObj name="" r:id="rId3" imgW="1079500" imgH="685800" progId="Equation.3">
                  <p:embed/>
                  <p:pic>
                    <p:nvPicPr>
                      <p:cNvPr id="0" name="图片 3162"/>
                      <p:cNvPicPr/>
                      <p:nvPr/>
                    </p:nvPicPr>
                    <p:blipFill>
                      <a:blip r:embed="rId4"/>
                      <a:stretch>
                        <a:fillRect/>
                      </a:stretch>
                    </p:blipFill>
                    <p:spPr>
                      <a:xfrm>
                        <a:off x="4711700" y="4905375"/>
                        <a:ext cx="1951038" cy="1295400"/>
                      </a:xfrm>
                      <a:prstGeom prst="rect">
                        <a:avLst/>
                      </a:prstGeom>
                      <a:noFill/>
                      <a:ln w="38100">
                        <a:noFill/>
                        <a:miter/>
                      </a:ln>
                    </p:spPr>
                  </p:pic>
                </p:oleObj>
              </mc:Fallback>
            </mc:AlternateContent>
          </a:graphicData>
        </a:graphic>
      </p:graphicFrame>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1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15715" name="Rectangle 3"/>
          <p:cNvSpPr>
            <a:spLocks noGrp="1"/>
          </p:cNvSpPr>
          <p:nvPr>
            <p:ph type="body" sz="half" idx="1"/>
          </p:nvPr>
        </p:nvSpPr>
        <p:spPr>
          <a:xfrm>
            <a:off x="1182688" y="2017713"/>
            <a:ext cx="6629400" cy="4114800"/>
          </a:xfrm>
          <a:ln/>
        </p:spPr>
        <p:txBody>
          <a:bodyPr vert="horz" wrap="square" lIns="91440" tIns="45720" rIns="91440" bIns="45720" anchor="t"/>
          <a:p>
            <a:pPr eaLnBrk="1" hangingPunct="1">
              <a:buClr>
                <a:schemeClr val="folHlink"/>
              </a:buClr>
              <a:buSzPct val="60000"/>
              <a:buFont typeface="Wingdings" panose="05000000000000000000" pitchFamily="2" charset="2"/>
            </a:pPr>
            <a:r>
              <a:rPr lang="en-US" altLang="zh-CN" sz="2800" dirty="0"/>
              <a:t>7.3 </a:t>
            </a:r>
            <a:r>
              <a:rPr lang="zh-CN" altLang="en-US" sz="2800" dirty="0"/>
              <a:t>确定置信概率</a:t>
            </a:r>
            <a:r>
              <a:rPr lang="en-US" altLang="zh-CN" sz="2800" dirty="0"/>
              <a:t>P</a:t>
            </a:r>
            <a:r>
              <a:rPr lang="zh-CN" altLang="en-US" sz="2800" dirty="0"/>
              <a:t>和包含因子</a:t>
            </a:r>
            <a:r>
              <a:rPr lang="en-US" altLang="zh-CN" sz="2800" dirty="0"/>
              <a:t>k</a:t>
            </a:r>
            <a:r>
              <a:rPr lang="en-US" altLang="zh-CN" sz="2800" baseline="-25000" dirty="0"/>
              <a:t>tp</a:t>
            </a:r>
            <a:endParaRPr lang="en-US" altLang="zh-CN" sz="2800" baseline="-25000" dirty="0"/>
          </a:p>
          <a:p>
            <a:pPr eaLnBrk="1" hangingPunct="1">
              <a:buClr>
                <a:schemeClr val="folHlink"/>
              </a:buClr>
              <a:buSzPct val="60000"/>
              <a:buFont typeface="Wingdings" panose="05000000000000000000" pitchFamily="2" charset="2"/>
            </a:pPr>
            <a:endParaRPr lang="en-US" altLang="zh-CN" sz="2800" baseline="-25000" dirty="0"/>
          </a:p>
          <a:p>
            <a:pPr eaLnBrk="1" hangingPunct="1">
              <a:buClr>
                <a:schemeClr val="folHlink"/>
              </a:buClr>
              <a:buSzPct val="60000"/>
              <a:buFont typeface="Wingdings" panose="05000000000000000000" pitchFamily="2" charset="2"/>
            </a:pPr>
            <a:endParaRPr lang="en-US" altLang="zh-CN" sz="2800" baseline="-25000" dirty="0"/>
          </a:p>
          <a:p>
            <a:pPr eaLnBrk="1" hangingPunct="1">
              <a:buClr>
                <a:schemeClr val="folHlink"/>
              </a:buClr>
              <a:buSzPct val="60000"/>
              <a:buFont typeface="Wingdings" panose="05000000000000000000" pitchFamily="2" charset="2"/>
              <a:buNone/>
            </a:pPr>
            <a:r>
              <a:rPr lang="en-US" altLang="zh-CN" sz="2800" baseline="-25000" dirty="0"/>
              <a:t>            </a:t>
            </a:r>
            <a:endParaRPr lang="en-US" altLang="zh-CN" sz="2800" baseline="-25000" dirty="0"/>
          </a:p>
          <a:p>
            <a:pPr eaLnBrk="1" hangingPunct="1">
              <a:buClr>
                <a:schemeClr val="folHlink"/>
              </a:buClr>
              <a:buSzPct val="60000"/>
              <a:buFont typeface="Wingdings" panose="05000000000000000000" pitchFamily="2" charset="2"/>
            </a:pPr>
            <a:endParaRPr lang="en-US" altLang="zh-CN" sz="2800" dirty="0"/>
          </a:p>
          <a:p>
            <a:pPr eaLnBrk="1" hangingPunct="1">
              <a:buClr>
                <a:schemeClr val="folHlink"/>
              </a:buClr>
              <a:buSzPct val="60000"/>
              <a:buFont typeface="Wingdings" panose="05000000000000000000" pitchFamily="2" charset="2"/>
            </a:pPr>
            <a:r>
              <a:rPr lang="en-US" altLang="zh-CN" sz="2800" dirty="0"/>
              <a:t> </a:t>
            </a:r>
            <a:r>
              <a:rPr lang="zh-CN" altLang="en-US" sz="2800" dirty="0"/>
              <a:t>一般通过</a:t>
            </a:r>
            <a:r>
              <a:rPr lang="en-US" altLang="zh-CN" sz="2800" dirty="0"/>
              <a:t>t-p </a:t>
            </a:r>
            <a:r>
              <a:rPr lang="zh-CN" altLang="en-US" sz="2800" dirty="0"/>
              <a:t>图可以查表得到</a:t>
            </a:r>
            <a:endParaRPr lang="zh-CN" altLang="en-US" sz="2800" dirty="0"/>
          </a:p>
          <a:p>
            <a:pPr eaLnBrk="1" hangingPunct="1">
              <a:buClr>
                <a:schemeClr val="folHlink"/>
              </a:buClr>
              <a:buSzPct val="60000"/>
              <a:buFont typeface="Wingdings" panose="05000000000000000000" pitchFamily="2" charset="2"/>
            </a:pPr>
            <a:endParaRPr lang="en-US" altLang="zh-CN" sz="2800" dirty="0"/>
          </a:p>
        </p:txBody>
      </p:sp>
      <p:graphicFrame>
        <p:nvGraphicFramePr>
          <p:cNvPr id="115716" name="Object 6"/>
          <p:cNvGraphicFramePr>
            <a:graphicFrameLocks noChangeAspect="1"/>
          </p:cNvGraphicFramePr>
          <p:nvPr>
            <p:ph sz="half" idx="2"/>
          </p:nvPr>
        </p:nvGraphicFramePr>
        <p:xfrm>
          <a:off x="3708400" y="3167063"/>
          <a:ext cx="2159000" cy="719137"/>
        </p:xfrm>
        <a:graphic>
          <a:graphicData uri="http://schemas.openxmlformats.org/presentationml/2006/ole">
            <mc:AlternateContent xmlns:mc="http://schemas.openxmlformats.org/markup-compatibility/2006">
              <mc:Choice xmlns:v="urn:schemas-microsoft-com:vml" Requires="v">
                <p:oleObj spid="_x0000_s3105" name="" r:id="rId1" imgW="723900" imgH="241300" progId="Equation.3">
                  <p:embed/>
                </p:oleObj>
              </mc:Choice>
              <mc:Fallback>
                <p:oleObj name="" r:id="rId1" imgW="723900" imgH="241300" progId="Equation.3">
                  <p:embed/>
                  <p:pic>
                    <p:nvPicPr>
                      <p:cNvPr id="0" name="图片 3104"/>
                      <p:cNvPicPr/>
                      <p:nvPr/>
                    </p:nvPicPr>
                    <p:blipFill>
                      <a:blip r:embed="rId2"/>
                      <a:srcRect/>
                      <a:stretch>
                        <a:fillRect/>
                      </a:stretch>
                    </p:blipFill>
                    <p:spPr>
                      <a:xfrm>
                        <a:off x="3708400" y="3167063"/>
                        <a:ext cx="2159000" cy="719137"/>
                      </a:xfrm>
                      <a:prstGeom prst="rect">
                        <a:avLst/>
                      </a:prstGeom>
                      <a:noFill/>
                      <a:ln w="38100">
                        <a:miter/>
                      </a:ln>
                    </p:spPr>
                  </p:pic>
                </p:oleObj>
              </mc:Fallback>
            </mc:AlternateContent>
          </a:graphicData>
        </a:graphic>
      </p:graphicFrame>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6738"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16739" name="Rectangle 3"/>
          <p:cNvSpPr>
            <a:spLocks noGrp="1"/>
          </p:cNvSpPr>
          <p:nvPr>
            <p:ph idx="1"/>
          </p:nvPr>
        </p:nvSpPr>
        <p:spPr>
          <a:ln/>
        </p:spPr>
        <p:txBody>
          <a:bodyPr vert="horz" wrap="square" lIns="91440" tIns="45720" rIns="91440" bIns="45720" anchor="t"/>
          <a:p>
            <a:pPr marL="609600" indent="-609600" eaLnBrk="1" hangingPunct="1">
              <a:buNone/>
            </a:pPr>
            <a:r>
              <a:rPr lang="en-US" altLang="zh-CN" dirty="0"/>
              <a:t>    </a:t>
            </a:r>
            <a:r>
              <a:rPr lang="zh-CN" altLang="en-US" dirty="0"/>
              <a:t>例：兄弟二人共乘一船。已知船的载重为</a:t>
            </a:r>
            <a:r>
              <a:rPr lang="en-US" altLang="zh-CN" dirty="0"/>
              <a:t>144kg ,</a:t>
            </a:r>
            <a:r>
              <a:rPr lang="zh-CN" altLang="en-US" dirty="0"/>
              <a:t>兄弟二人用不同的体重秤称量体重，哥哥体重为</a:t>
            </a:r>
            <a:r>
              <a:rPr lang="en-US" altLang="zh-CN" dirty="0"/>
              <a:t>69kg, </a:t>
            </a:r>
            <a:r>
              <a:rPr lang="zh-CN" altLang="en-US" dirty="0"/>
              <a:t>测量不确定度为</a:t>
            </a:r>
            <a:r>
              <a:rPr lang="en-US" altLang="zh-CN" dirty="0"/>
              <a:t>u1=0.2kg  </a:t>
            </a:r>
            <a:r>
              <a:rPr lang="zh-CN" altLang="en-US" dirty="0"/>
              <a:t>自由度</a:t>
            </a:r>
            <a:r>
              <a:rPr lang="en-US" altLang="zh-CN" dirty="0"/>
              <a:t>v1=9 ,</a:t>
            </a:r>
            <a:r>
              <a:rPr lang="zh-CN" altLang="en-US" dirty="0"/>
              <a:t>弟弟体重为</a:t>
            </a:r>
            <a:r>
              <a:rPr lang="en-US" altLang="zh-CN" dirty="0"/>
              <a:t>74kg,</a:t>
            </a:r>
            <a:r>
              <a:rPr lang="zh-CN" altLang="en-US" dirty="0"/>
              <a:t>测量不确定度 </a:t>
            </a:r>
            <a:r>
              <a:rPr lang="en-US" altLang="zh-CN" dirty="0"/>
              <a:t>u2=03.kg  </a:t>
            </a:r>
            <a:r>
              <a:rPr lang="zh-CN" altLang="en-US" dirty="0"/>
              <a:t>自由度</a:t>
            </a:r>
            <a:r>
              <a:rPr lang="en-US" altLang="zh-CN" dirty="0"/>
              <a:t>v2=9 , </a:t>
            </a:r>
            <a:r>
              <a:rPr lang="zh-CN" altLang="en-US" dirty="0"/>
              <a:t>试问在</a:t>
            </a:r>
            <a:r>
              <a:rPr lang="en-US" altLang="zh-CN" dirty="0"/>
              <a:t>95%</a:t>
            </a:r>
            <a:r>
              <a:rPr lang="zh-CN" altLang="en-US" dirty="0"/>
              <a:t>置信概率情况下，兄弟二人是否能共乘一船？</a:t>
            </a:r>
            <a:endParaRPr lang="zh-CN" alt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2"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17763" name="Rectangle 3"/>
          <p:cNvSpPr>
            <a:spLocks noGrp="1"/>
          </p:cNvSpPr>
          <p:nvPr>
            <p:ph idx="1"/>
          </p:nvPr>
        </p:nvSpPr>
        <p:spPr>
          <a:ln/>
        </p:spPr>
        <p:txBody>
          <a:bodyPr vert="horz" wrap="square" lIns="91440" tIns="45720" rIns="91440" bIns="45720" anchor="t"/>
          <a:p>
            <a:pPr eaLnBrk="1" hangingPunct="1"/>
            <a:r>
              <a:rPr lang="zh-CN" altLang="en-US" dirty="0"/>
              <a:t>解：数学模型：</a:t>
            </a:r>
            <a:r>
              <a:rPr lang="en-US" altLang="zh-CN" dirty="0"/>
              <a:t>w=w</a:t>
            </a:r>
            <a:r>
              <a:rPr lang="en-US" altLang="zh-CN" baseline="-25000" dirty="0"/>
              <a:t>1</a:t>
            </a:r>
            <a:r>
              <a:rPr lang="en-US" altLang="zh-CN" dirty="0"/>
              <a:t>+w</a:t>
            </a:r>
            <a:r>
              <a:rPr lang="en-US" altLang="zh-CN" baseline="-25000" dirty="0"/>
              <a:t>2</a:t>
            </a:r>
            <a:endParaRPr lang="en-US" altLang="zh-CN" baseline="-25000" dirty="0"/>
          </a:p>
          <a:p>
            <a:pPr eaLnBrk="1" hangingPunct="1">
              <a:buNone/>
            </a:pPr>
            <a:r>
              <a:rPr lang="en-US" altLang="zh-CN" dirty="0"/>
              <a:t>         </a:t>
            </a:r>
            <a:r>
              <a:rPr lang="zh-CN" altLang="en-US" dirty="0"/>
              <a:t>各分量互不相关，灵敏系数为</a:t>
            </a:r>
            <a:r>
              <a:rPr lang="en-US" altLang="zh-CN" dirty="0"/>
              <a:t>1</a:t>
            </a:r>
            <a:endParaRPr lang="en-US" altLang="zh-CN" dirty="0"/>
          </a:p>
          <a:p>
            <a:pPr eaLnBrk="1" hangingPunct="1">
              <a:buNone/>
            </a:pPr>
            <a:r>
              <a:rPr lang="en-US" altLang="zh-CN" dirty="0"/>
              <a:t>         </a:t>
            </a:r>
            <a:r>
              <a:rPr lang="zh-CN" altLang="en-US" dirty="0"/>
              <a:t>则合成测量不确定度</a:t>
            </a:r>
            <a:endParaRPr lang="zh-CN" altLang="en-US" dirty="0"/>
          </a:p>
          <a:p>
            <a:pPr eaLnBrk="1" hangingPunct="1">
              <a:buNone/>
            </a:pPr>
            <a:r>
              <a:rPr lang="zh-CN" altLang="en-US" dirty="0"/>
              <a:t>         </a:t>
            </a:r>
            <a:endParaRPr lang="zh-CN" altLang="en-US" dirty="0"/>
          </a:p>
          <a:p>
            <a:pPr eaLnBrk="1" hangingPunct="1">
              <a:buNone/>
            </a:pPr>
            <a:r>
              <a:rPr lang="zh-CN" altLang="en-US" dirty="0"/>
              <a:t>     有效自由度：</a:t>
            </a:r>
            <a:endParaRPr lang="zh-CN" altLang="en-US" baseline="-25000" dirty="0"/>
          </a:p>
          <a:p>
            <a:pPr eaLnBrk="1" hangingPunct="1"/>
            <a:r>
              <a:rPr lang="zh-CN" altLang="en-US" baseline="-25000" dirty="0"/>
              <a:t>                </a:t>
            </a:r>
            <a:endParaRPr lang="zh-CN" altLang="en-US" baseline="-25000" dirty="0"/>
          </a:p>
        </p:txBody>
      </p:sp>
      <p:sp>
        <p:nvSpPr>
          <p:cNvPr id="117764"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7765" name="Object 4"/>
          <p:cNvGraphicFramePr>
            <a:graphicFrameLocks noChangeAspect="1"/>
          </p:cNvGraphicFramePr>
          <p:nvPr/>
        </p:nvGraphicFramePr>
        <p:xfrm>
          <a:off x="2916238" y="3716338"/>
          <a:ext cx="4751387" cy="720725"/>
        </p:xfrm>
        <a:graphic>
          <a:graphicData uri="http://schemas.openxmlformats.org/presentationml/2006/ole">
            <mc:AlternateContent xmlns:mc="http://schemas.openxmlformats.org/markup-compatibility/2006">
              <mc:Choice xmlns:v="urn:schemas-microsoft-com:vml" Requires="v">
                <p:oleObj spid="_x0000_s3103" name="" r:id="rId1" imgW="1676400" imgH="292100" progId="Equation.3">
                  <p:embed/>
                </p:oleObj>
              </mc:Choice>
              <mc:Fallback>
                <p:oleObj name="" r:id="rId1" imgW="1676400" imgH="292100" progId="Equation.3">
                  <p:embed/>
                  <p:pic>
                    <p:nvPicPr>
                      <p:cNvPr id="0" name="图片 3102"/>
                      <p:cNvPicPr/>
                      <p:nvPr/>
                    </p:nvPicPr>
                    <p:blipFill>
                      <a:blip r:embed="rId2"/>
                      <a:stretch>
                        <a:fillRect/>
                      </a:stretch>
                    </p:blipFill>
                    <p:spPr>
                      <a:xfrm>
                        <a:off x="2916238" y="3716338"/>
                        <a:ext cx="4751387" cy="720725"/>
                      </a:xfrm>
                      <a:prstGeom prst="rect">
                        <a:avLst/>
                      </a:prstGeom>
                      <a:noFill/>
                      <a:ln w="38100">
                        <a:noFill/>
                        <a:miter/>
                      </a:ln>
                    </p:spPr>
                  </p:pic>
                </p:oleObj>
              </mc:Fallback>
            </mc:AlternateContent>
          </a:graphicData>
        </a:graphic>
      </p:graphicFrame>
      <p:sp>
        <p:nvSpPr>
          <p:cNvPr id="117766"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7767" name="Object 6"/>
          <p:cNvGraphicFramePr>
            <a:graphicFrameLocks noChangeAspect="1"/>
          </p:cNvGraphicFramePr>
          <p:nvPr/>
        </p:nvGraphicFramePr>
        <p:xfrm>
          <a:off x="4211638" y="4652963"/>
          <a:ext cx="2447925" cy="1377950"/>
        </p:xfrm>
        <a:graphic>
          <a:graphicData uri="http://schemas.openxmlformats.org/presentationml/2006/ole">
            <mc:AlternateContent xmlns:mc="http://schemas.openxmlformats.org/markup-compatibility/2006">
              <mc:Choice xmlns:v="urn:schemas-microsoft-com:vml" Requires="v">
                <p:oleObj spid="_x0000_s3104" name="" r:id="rId3" imgW="1282700" imgH="723900" progId="Equation.3">
                  <p:embed/>
                </p:oleObj>
              </mc:Choice>
              <mc:Fallback>
                <p:oleObj name="" r:id="rId3" imgW="1282700" imgH="723900" progId="Equation.3">
                  <p:embed/>
                  <p:pic>
                    <p:nvPicPr>
                      <p:cNvPr id="0" name="图片 3103"/>
                      <p:cNvPicPr/>
                      <p:nvPr/>
                    </p:nvPicPr>
                    <p:blipFill>
                      <a:blip r:embed="rId4"/>
                      <a:stretch>
                        <a:fillRect/>
                      </a:stretch>
                    </p:blipFill>
                    <p:spPr>
                      <a:xfrm>
                        <a:off x="4211638" y="4652963"/>
                        <a:ext cx="2447925" cy="1377950"/>
                      </a:xfrm>
                      <a:prstGeom prst="rect">
                        <a:avLst/>
                      </a:prstGeom>
                      <a:noFill/>
                      <a:ln w="38100">
                        <a:noFill/>
                        <a:miter/>
                      </a:ln>
                    </p:spPr>
                  </p:pic>
                </p:oleObj>
              </mc:Fallback>
            </mc:AlternateContent>
          </a:graphicData>
        </a:graphic>
      </p:graphicFrame>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878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18787" name="Rectangle 3"/>
          <p:cNvSpPr>
            <a:spLocks noGrp="1"/>
          </p:cNvSpPr>
          <p:nvPr>
            <p:ph idx="1"/>
          </p:nvPr>
        </p:nvSpPr>
        <p:spPr>
          <a:ln/>
        </p:spPr>
        <p:txBody>
          <a:bodyPr vert="horz" wrap="square" lIns="91440" tIns="45720" rIns="91440" bIns="45720" anchor="t"/>
          <a:p>
            <a:pPr eaLnBrk="1" hangingPunct="1"/>
            <a:r>
              <a:rPr lang="zh-CN" altLang="en-US" dirty="0"/>
              <a:t>查</a:t>
            </a:r>
            <a:r>
              <a:rPr lang="en-US" altLang="zh-CN" dirty="0"/>
              <a:t>t-p</a:t>
            </a:r>
            <a:r>
              <a:rPr lang="zh-CN" altLang="en-US" dirty="0"/>
              <a:t>图 </a:t>
            </a:r>
            <a:endParaRPr lang="zh-CN" altLang="en-US" dirty="0"/>
          </a:p>
          <a:p>
            <a:pPr eaLnBrk="1" hangingPunct="1"/>
            <a:r>
              <a:rPr lang="zh-CN" altLang="en-US" dirty="0"/>
              <a:t>求得</a:t>
            </a:r>
            <a:r>
              <a:rPr lang="en-US" altLang="zh-CN" dirty="0"/>
              <a:t>t</a:t>
            </a:r>
            <a:r>
              <a:rPr lang="en-US" altLang="zh-CN" baseline="-25000" dirty="0"/>
              <a:t>95</a:t>
            </a:r>
            <a:r>
              <a:rPr lang="zh-CN" altLang="en-US" dirty="0"/>
              <a:t>为 </a:t>
            </a:r>
            <a:endParaRPr lang="zh-CN" altLang="en-US" dirty="0"/>
          </a:p>
          <a:p>
            <a:pPr eaLnBrk="1" hangingPunct="1"/>
            <a:endParaRPr lang="zh-CN" altLang="en-US" dirty="0"/>
          </a:p>
          <a:p>
            <a:pPr eaLnBrk="1" hangingPunct="1"/>
            <a:r>
              <a:rPr lang="zh-CN" altLang="en-US" dirty="0"/>
              <a:t>  </a:t>
            </a:r>
            <a:r>
              <a:rPr lang="en-US" altLang="zh-CN" dirty="0"/>
              <a:t>U</a:t>
            </a:r>
            <a:r>
              <a:rPr lang="en-US" altLang="zh-CN" baseline="-25000" dirty="0"/>
              <a:t>95</a:t>
            </a:r>
            <a:r>
              <a:rPr lang="en-US" altLang="zh-CN" dirty="0"/>
              <a:t>=k</a:t>
            </a:r>
            <a:r>
              <a:rPr lang="en-US" altLang="zh-CN" baseline="-25000" dirty="0"/>
              <a:t>95</a:t>
            </a:r>
            <a:endParaRPr lang="en-US" altLang="zh-CN" baseline="-25000" dirty="0"/>
          </a:p>
          <a:p>
            <a:pPr eaLnBrk="1" hangingPunct="1">
              <a:buNone/>
            </a:pPr>
            <a:r>
              <a:rPr lang="en-US" altLang="zh-CN" dirty="0"/>
              <a:t>     </a:t>
            </a:r>
            <a:r>
              <a:rPr lang="zh-CN" altLang="en-US" dirty="0"/>
              <a:t>确定能否乘一船。 </a:t>
            </a:r>
            <a:endParaRPr lang="zh-CN" altLang="en-US" dirty="0"/>
          </a:p>
        </p:txBody>
      </p:sp>
      <p:sp>
        <p:nvSpPr>
          <p:cNvPr id="118788"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18789" name="Object 4"/>
          <p:cNvGraphicFramePr>
            <a:graphicFrameLocks noChangeAspect="1"/>
          </p:cNvGraphicFramePr>
          <p:nvPr/>
        </p:nvGraphicFramePr>
        <p:xfrm>
          <a:off x="3276600" y="3644900"/>
          <a:ext cx="611188" cy="733425"/>
        </p:xfrm>
        <a:graphic>
          <a:graphicData uri="http://schemas.openxmlformats.org/presentationml/2006/ole">
            <mc:AlternateContent xmlns:mc="http://schemas.openxmlformats.org/markup-compatibility/2006">
              <mc:Choice xmlns:v="urn:schemas-microsoft-com:vml" Requires="v">
                <p:oleObj spid="_x0000_s3106" name="" r:id="rId1" imgW="190500" imgH="228600" progId="Equation.3">
                  <p:embed/>
                </p:oleObj>
              </mc:Choice>
              <mc:Fallback>
                <p:oleObj name="" r:id="rId1" imgW="190500" imgH="228600" progId="Equation.3">
                  <p:embed/>
                  <p:pic>
                    <p:nvPicPr>
                      <p:cNvPr id="0" name="图片 3105"/>
                      <p:cNvPicPr/>
                      <p:nvPr/>
                    </p:nvPicPr>
                    <p:blipFill>
                      <a:blip r:embed="rId2"/>
                      <a:stretch>
                        <a:fillRect/>
                      </a:stretch>
                    </p:blipFill>
                    <p:spPr>
                      <a:xfrm>
                        <a:off x="3276600" y="3644900"/>
                        <a:ext cx="611188" cy="733425"/>
                      </a:xfrm>
                      <a:prstGeom prst="rect">
                        <a:avLst/>
                      </a:prstGeom>
                      <a:noFill/>
                      <a:ln w="38100">
                        <a:noFill/>
                        <a:miter/>
                      </a:ln>
                    </p:spPr>
                  </p:pic>
                </p:oleObj>
              </mc:Fallback>
            </mc:AlternateContent>
          </a:graphicData>
        </a:graphic>
      </p:graphicFrame>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981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19811" name="Rectangle 3"/>
          <p:cNvSpPr>
            <a:spLocks noGrp="1"/>
          </p:cNvSpPr>
          <p:nvPr>
            <p:ph idx="1"/>
          </p:nvPr>
        </p:nvSpPr>
        <p:spPr>
          <a:ln/>
        </p:spPr>
        <p:txBody>
          <a:bodyPr vert="horz" wrap="square" lIns="91440" tIns="45720" rIns="91440" bIns="45720" anchor="t"/>
          <a:p>
            <a:pPr eaLnBrk="1" hangingPunct="1"/>
            <a:r>
              <a:rPr lang="en-US" altLang="zh-CN" dirty="0"/>
              <a:t>8 </a:t>
            </a:r>
            <a:r>
              <a:rPr lang="zh-CN" altLang="en-US" dirty="0"/>
              <a:t>测量不确定度报告</a:t>
            </a:r>
            <a:endParaRPr lang="zh-CN" altLang="en-US" dirty="0"/>
          </a:p>
          <a:p>
            <a:pPr eaLnBrk="1" hangingPunct="1">
              <a:buNone/>
            </a:pPr>
            <a:r>
              <a:rPr lang="zh-CN" altLang="en-US" dirty="0"/>
              <a:t>   三种形式 </a:t>
            </a:r>
            <a:endParaRPr lang="zh-CN" altLang="en-US" dirty="0"/>
          </a:p>
          <a:p>
            <a:pPr eaLnBrk="1" hangingPunct="1">
              <a:buNone/>
            </a:pPr>
            <a:r>
              <a:rPr lang="zh-CN" altLang="en-US" dirty="0"/>
              <a:t>    </a:t>
            </a:r>
            <a:r>
              <a:rPr lang="en-US" altLang="zh-CN" dirty="0"/>
              <a:t>1 </a:t>
            </a:r>
            <a:r>
              <a:rPr lang="zh-CN" altLang="en-US" dirty="0"/>
              <a:t>给出简易评定扩展测量不确定度同时    </a:t>
            </a:r>
            <a:endParaRPr lang="zh-CN" altLang="en-US" dirty="0"/>
          </a:p>
          <a:p>
            <a:pPr eaLnBrk="1" hangingPunct="1">
              <a:buNone/>
            </a:pPr>
            <a:r>
              <a:rPr lang="zh-CN" altLang="en-US" dirty="0"/>
              <a:t>       给出包含因子 </a:t>
            </a:r>
            <a:r>
              <a:rPr lang="en-US" altLang="zh-CN" dirty="0"/>
              <a:t>k</a:t>
            </a:r>
            <a:endParaRPr lang="en-US" altLang="zh-CN" dirty="0"/>
          </a:p>
          <a:p>
            <a:pPr eaLnBrk="1" hangingPunct="1">
              <a:buNone/>
            </a:pPr>
            <a:r>
              <a:rPr lang="en-US" altLang="zh-CN" dirty="0"/>
              <a:t>    2 </a:t>
            </a:r>
            <a:r>
              <a:rPr lang="zh-CN" altLang="en-US" dirty="0"/>
              <a:t>给出测量结果分散性半宽</a:t>
            </a:r>
            <a:endParaRPr lang="zh-CN" altLang="en-US" dirty="0"/>
          </a:p>
          <a:p>
            <a:pPr eaLnBrk="1" hangingPunct="1">
              <a:buNone/>
            </a:pPr>
            <a:r>
              <a:rPr lang="zh-CN" altLang="en-US" dirty="0"/>
              <a:t>    </a:t>
            </a:r>
            <a:r>
              <a:rPr lang="en-US" altLang="zh-CN" dirty="0"/>
              <a:t>3 </a:t>
            </a:r>
            <a:r>
              <a:rPr lang="zh-CN" altLang="en-US" dirty="0"/>
              <a:t>给出标准评定测量不确定度和置信因   </a:t>
            </a:r>
            <a:endParaRPr lang="zh-CN" altLang="en-US" dirty="0"/>
          </a:p>
          <a:p>
            <a:pPr eaLnBrk="1" hangingPunct="1">
              <a:buNone/>
            </a:pPr>
            <a:r>
              <a:rPr lang="zh-CN" altLang="en-US" dirty="0"/>
              <a:t>      子</a:t>
            </a:r>
            <a:r>
              <a:rPr lang="en-US" altLang="zh-CN" dirty="0"/>
              <a:t>k</a:t>
            </a:r>
            <a:r>
              <a:rPr lang="en-US" altLang="zh-CN" baseline="-25000" dirty="0"/>
              <a:t>tp</a:t>
            </a:r>
            <a:endParaRPr lang="en-US" altLang="zh-CN" baseline="-25000"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20835" name="Rectangle 3"/>
          <p:cNvSpPr>
            <a:spLocks noGrp="1"/>
          </p:cNvSpPr>
          <p:nvPr>
            <p:ph idx="1"/>
          </p:nvPr>
        </p:nvSpPr>
        <p:spPr>
          <a:ln/>
        </p:spPr>
        <p:txBody>
          <a:bodyPr vert="horz" wrap="square" lIns="91440" tIns="45720" rIns="91440" bIns="45720" anchor="t"/>
          <a:p>
            <a:pPr eaLnBrk="1" hangingPunct="1"/>
            <a:endParaRPr lang="en-US" altLang="zh-CN" dirty="0"/>
          </a:p>
          <a:p>
            <a:pPr eaLnBrk="1" hangingPunct="1">
              <a:buNone/>
            </a:pPr>
            <a:r>
              <a:rPr lang="en-US" altLang="zh-CN" dirty="0"/>
              <a:t>                </a:t>
            </a:r>
            <a:r>
              <a:rPr lang="en-US" altLang="zh-CN" sz="4400" i="1" dirty="0">
                <a:latin typeface="宋体" panose="02010600030101010101" pitchFamily="2" charset="-122"/>
              </a:rPr>
              <a:t>That  is  all   </a:t>
            </a:r>
            <a:endParaRPr lang="en-US" altLang="zh-CN" sz="4400" i="1" dirty="0">
              <a:latin typeface="宋体" panose="02010600030101010101" pitchFamily="2" charset="-122"/>
            </a:endParaRPr>
          </a:p>
          <a:p>
            <a:pPr eaLnBrk="1" hangingPunct="1">
              <a:buNone/>
            </a:pPr>
            <a:r>
              <a:rPr lang="en-US" altLang="zh-CN" sz="4400" i="1" dirty="0">
                <a:latin typeface="宋体" panose="02010600030101010101" pitchFamily="2" charset="-122"/>
              </a:rPr>
              <a:t>            Thanks</a:t>
            </a:r>
            <a:endParaRPr lang="en-US" altLang="zh-CN" sz="4400" i="1" dirty="0">
              <a:latin typeface="宋体" panose="02010600030101010101" pitchFamily="2" charset="-122"/>
            </a:endParaRPr>
          </a:p>
          <a:p>
            <a:pPr eaLnBrk="1" hangingPunct="1">
              <a:buNone/>
            </a:pPr>
            <a:r>
              <a:rPr lang="en-US" altLang="zh-CN" sz="4400" i="1" dirty="0">
                <a:latin typeface="宋体" panose="02010600030101010101" pitchFamily="2" charset="-122"/>
              </a:rPr>
              <a:t>      </a:t>
            </a:r>
            <a:r>
              <a:rPr lang="zh-CN" altLang="en-US" sz="4400" i="1" dirty="0">
                <a:latin typeface="宋体" panose="02010600030101010101" pitchFamily="2" charset="-122"/>
              </a:rPr>
              <a:t>李洋：</a:t>
            </a:r>
            <a:r>
              <a:rPr lang="en-US" altLang="zh-CN" sz="4400" i="1" dirty="0">
                <a:latin typeface="宋体" panose="02010600030101010101" pitchFamily="2" charset="-122"/>
              </a:rPr>
              <a:t>13501235575</a:t>
            </a:r>
            <a:endParaRPr lang="en-US" altLang="zh-CN" sz="4400" i="1" dirty="0">
              <a:latin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a:spLocks noGrp="1"/>
          </p:cNvSpPr>
          <p:nvPr>
            <p:ph type="title"/>
          </p:nvPr>
        </p:nvSpPr>
        <p:spPr>
          <a:ln/>
        </p:spPr>
        <p:txBody>
          <a:bodyPr vert="horz" wrap="square" lIns="91440" tIns="45720" rIns="91440" bIns="45720" anchor="b"/>
          <a:p>
            <a:pPr eaLnBrk="1" hangingPunct="1"/>
            <a:r>
              <a:rPr lang="en-US" altLang="zh-CN" dirty="0"/>
              <a:t>   </a:t>
            </a:r>
            <a:r>
              <a:rPr lang="zh-CN" altLang="en-US" dirty="0"/>
              <a:t>第一部分   预备知识</a:t>
            </a:r>
            <a:endParaRPr lang="zh-CN" altLang="en-US" dirty="0"/>
          </a:p>
        </p:txBody>
      </p:sp>
      <p:sp>
        <p:nvSpPr>
          <p:cNvPr id="14339" name="Rectangle 3"/>
          <p:cNvSpPr>
            <a:spLocks noGrp="1"/>
          </p:cNvSpPr>
          <p:nvPr>
            <p:ph idx="1"/>
          </p:nvPr>
        </p:nvSpPr>
        <p:spPr>
          <a:ln/>
        </p:spPr>
        <p:txBody>
          <a:bodyPr vert="horz" wrap="square" lIns="91440" tIns="45720" rIns="91440" bIns="45720" anchor="t"/>
          <a:p>
            <a:pPr eaLnBrk="1" hangingPunct="1">
              <a:lnSpc>
                <a:spcPct val="90000"/>
              </a:lnSpc>
            </a:pPr>
            <a:r>
              <a:rPr lang="en-US" altLang="zh-CN" dirty="0"/>
              <a:t>2.2.2 </a:t>
            </a:r>
            <a:r>
              <a:rPr lang="zh-CN" altLang="en-US" dirty="0"/>
              <a:t>连续型随机变量分布：</a:t>
            </a:r>
            <a:endParaRPr lang="zh-CN" altLang="en-US" dirty="0"/>
          </a:p>
          <a:p>
            <a:pPr eaLnBrk="1" hangingPunct="1">
              <a:lnSpc>
                <a:spcPct val="90000"/>
              </a:lnSpc>
              <a:buNone/>
            </a:pPr>
            <a:r>
              <a:rPr lang="zh-CN" altLang="en-US" dirty="0"/>
              <a:t>   随机变量的分布情况可以用概率密度来体现。随机变量和和概率密度之间存在着某种函数关系，叫概率密度函数，也叫随机变量的概率密度分布函数</a:t>
            </a:r>
            <a:r>
              <a:rPr lang="en-US" altLang="zh-CN" dirty="0"/>
              <a:t>-</a:t>
            </a:r>
            <a:r>
              <a:rPr lang="zh-CN" altLang="en-US" dirty="0"/>
              <a:t>简称分布（注意不是概率分布函数）。</a:t>
            </a:r>
            <a:endParaRPr lang="zh-CN" altLang="en-US" dirty="0"/>
          </a:p>
          <a:p>
            <a:pPr eaLnBrk="1" hangingPunct="1">
              <a:lnSpc>
                <a:spcPct val="90000"/>
              </a:lnSpc>
              <a:buNone/>
            </a:pPr>
            <a:r>
              <a:rPr lang="zh-CN" altLang="en-US" dirty="0"/>
              <a:t>   可以用一个数学式和一条曲线来表示。                      </a:t>
            </a:r>
            <a:r>
              <a:rPr lang="en-US" altLang="zh-CN" b="1" i="1" dirty="0">
                <a:latin typeface="Univers" pitchFamily="34" charset="0"/>
                <a:ea typeface="Batang" pitchFamily="18" charset="-127"/>
              </a:rPr>
              <a:t>P </a:t>
            </a:r>
            <a:r>
              <a:rPr lang="en-US" altLang="zh-CN" dirty="0"/>
              <a:t>= f</a:t>
            </a:r>
            <a:r>
              <a:rPr lang="zh-CN" altLang="en-US" dirty="0"/>
              <a:t>（</a:t>
            </a:r>
            <a:r>
              <a:rPr lang="en-US" altLang="zh-CN" dirty="0"/>
              <a:t>x</a:t>
            </a:r>
            <a:r>
              <a:rPr lang="zh-CN" altLang="en-US" dirty="0"/>
              <a:t>）</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15363" name="Rectangle 3"/>
          <p:cNvSpPr>
            <a:spLocks noGrp="1"/>
          </p:cNvSpPr>
          <p:nvPr>
            <p:ph idx="1"/>
          </p:nvPr>
        </p:nvSpPr>
        <p:spPr>
          <a:ln/>
        </p:spPr>
        <p:txBody>
          <a:bodyPr vert="horz" wrap="square" lIns="91440" tIns="45720" rIns="91440" bIns="45720" anchor="t"/>
          <a:p>
            <a:pPr eaLnBrk="1" hangingPunct="1"/>
            <a:r>
              <a:rPr lang="en-US" altLang="zh-CN" dirty="0"/>
              <a:t>2.3 </a:t>
            </a:r>
            <a:r>
              <a:rPr lang="zh-CN" altLang="en-US" dirty="0"/>
              <a:t>概率密度</a:t>
            </a:r>
            <a:endParaRPr lang="zh-CN" altLang="en-US" dirty="0"/>
          </a:p>
          <a:p>
            <a:pPr eaLnBrk="1" hangingPunct="1"/>
            <a:r>
              <a:rPr lang="zh-CN" altLang="en-US" dirty="0"/>
              <a:t>概率密度可以简单的理解为：在随机试验中单位随机变量所出现的概率。 </a:t>
            </a:r>
            <a:endParaRPr lang="zh-CN" altLang="en-US" dirty="0"/>
          </a:p>
          <a:p>
            <a:pPr eaLnBrk="1" hangingPunct="1"/>
            <a:r>
              <a:rPr lang="zh-CN" altLang="en-US" dirty="0"/>
              <a:t>概率是概率密度函数某区间的定积分 </a:t>
            </a:r>
            <a:endParaRPr lang="zh-CN" altLang="en-US" dirty="0"/>
          </a:p>
          <a:p>
            <a:pPr eaLnBrk="1" hangingPunct="1">
              <a:buNone/>
            </a:pPr>
            <a:r>
              <a:rPr lang="zh-CN" altLang="en-US" dirty="0"/>
              <a:t>      </a:t>
            </a:r>
            <a:endParaRPr lang="zh-CN" altLang="en-US" dirty="0"/>
          </a:p>
          <a:p>
            <a:pPr eaLnBrk="1" hangingPunct="1"/>
            <a:r>
              <a:rPr lang="zh-CN" altLang="en-US" dirty="0"/>
              <a:t>概率密度是概率在随机变量某个点的导数  </a:t>
            </a:r>
            <a:endParaRPr lang="zh-CN" altLang="en-US" dirty="0"/>
          </a:p>
        </p:txBody>
      </p:sp>
      <p:sp>
        <p:nvSpPr>
          <p:cNvPr id="15364" name="Rectangle 8"/>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5365" name="Object 7"/>
          <p:cNvGraphicFramePr>
            <a:graphicFrameLocks noChangeAspect="1"/>
          </p:cNvGraphicFramePr>
          <p:nvPr/>
        </p:nvGraphicFramePr>
        <p:xfrm>
          <a:off x="2268538" y="4149725"/>
          <a:ext cx="1727200" cy="792163"/>
        </p:xfrm>
        <a:graphic>
          <a:graphicData uri="http://schemas.openxmlformats.org/presentationml/2006/ole">
            <mc:AlternateContent xmlns:mc="http://schemas.openxmlformats.org/markup-compatibility/2006">
              <mc:Choice xmlns:v="urn:schemas-microsoft-com:vml" Requires="v">
                <p:oleObj spid="_x0000_s3085" name="" r:id="rId1" imgW="647700" imgH="330200" progId="Equation.3">
                  <p:embed/>
                </p:oleObj>
              </mc:Choice>
              <mc:Fallback>
                <p:oleObj name="" r:id="rId1" imgW="647700" imgH="330200" progId="Equation.3">
                  <p:embed/>
                  <p:pic>
                    <p:nvPicPr>
                      <p:cNvPr id="0" name="图片 3084"/>
                      <p:cNvPicPr/>
                      <p:nvPr/>
                    </p:nvPicPr>
                    <p:blipFill>
                      <a:blip r:embed="rId2"/>
                      <a:stretch>
                        <a:fillRect/>
                      </a:stretch>
                    </p:blipFill>
                    <p:spPr>
                      <a:xfrm>
                        <a:off x="2268538" y="4149725"/>
                        <a:ext cx="1727200" cy="792163"/>
                      </a:xfrm>
                      <a:prstGeom prst="rect">
                        <a:avLst/>
                      </a:prstGeom>
                      <a:noFill/>
                      <a:ln w="38100">
                        <a:noFill/>
                        <a:miter/>
                      </a:ln>
                    </p:spPr>
                  </p:pic>
                </p:oleObj>
              </mc:Fallback>
            </mc:AlternateContent>
          </a:graphicData>
        </a:graphic>
      </p:graphicFrame>
      <p:sp>
        <p:nvSpPr>
          <p:cNvPr id="15366" name="Rectangle 10"/>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5367" name="Object 9"/>
          <p:cNvGraphicFramePr>
            <a:graphicFrameLocks noChangeAspect="1"/>
          </p:cNvGraphicFramePr>
          <p:nvPr/>
        </p:nvGraphicFramePr>
        <p:xfrm>
          <a:off x="2700338" y="5516563"/>
          <a:ext cx="1150937" cy="649287"/>
        </p:xfrm>
        <a:graphic>
          <a:graphicData uri="http://schemas.openxmlformats.org/presentationml/2006/ole">
            <mc:AlternateContent xmlns:mc="http://schemas.openxmlformats.org/markup-compatibility/2006">
              <mc:Choice xmlns:v="urn:schemas-microsoft-com:vml" Requires="v">
                <p:oleObj spid="_x0000_s3086" name="" r:id="rId3" imgW="469900" imgH="393700" progId="Equation.3">
                  <p:embed/>
                </p:oleObj>
              </mc:Choice>
              <mc:Fallback>
                <p:oleObj name="" r:id="rId3" imgW="469900" imgH="393700" progId="Equation.3">
                  <p:embed/>
                  <p:pic>
                    <p:nvPicPr>
                      <p:cNvPr id="0" name="图片 3085"/>
                      <p:cNvPicPr/>
                      <p:nvPr/>
                    </p:nvPicPr>
                    <p:blipFill>
                      <a:blip r:embed="rId4"/>
                      <a:stretch>
                        <a:fillRect/>
                      </a:stretch>
                    </p:blipFill>
                    <p:spPr>
                      <a:xfrm>
                        <a:off x="2700338" y="5516563"/>
                        <a:ext cx="1150937" cy="649287"/>
                      </a:xfrm>
                      <a:prstGeom prst="rect">
                        <a:avLst/>
                      </a:prstGeom>
                      <a:noFill/>
                      <a:ln w="38100">
                        <a:noFill/>
                        <a:miter/>
                      </a:ln>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16387" name="Rectangle 3"/>
          <p:cNvSpPr>
            <a:spLocks noGrp="1"/>
          </p:cNvSpPr>
          <p:nvPr>
            <p:ph idx="1"/>
          </p:nvPr>
        </p:nvSpPr>
        <p:spPr>
          <a:ln/>
        </p:spPr>
        <p:txBody>
          <a:bodyPr vert="horz" wrap="square" lIns="91440" tIns="45720" rIns="91440" bIns="45720" anchor="t"/>
          <a:p>
            <a:pPr eaLnBrk="1" hangingPunct="1">
              <a:lnSpc>
                <a:spcPct val="90000"/>
              </a:lnSpc>
            </a:pPr>
            <a:r>
              <a:rPr lang="en-US" altLang="zh-CN" dirty="0"/>
              <a:t>2.4 </a:t>
            </a:r>
            <a:r>
              <a:rPr lang="zh-CN" altLang="en-US" dirty="0"/>
              <a:t>几种常见分布 </a:t>
            </a:r>
            <a:endParaRPr lang="zh-CN" altLang="en-US" dirty="0"/>
          </a:p>
          <a:p>
            <a:pPr eaLnBrk="1" hangingPunct="1">
              <a:lnSpc>
                <a:spcPct val="90000"/>
              </a:lnSpc>
              <a:buNone/>
            </a:pPr>
            <a:r>
              <a:rPr lang="en-US" altLang="zh-CN" dirty="0"/>
              <a:t>1</a:t>
            </a:r>
            <a:r>
              <a:rPr lang="zh-CN" altLang="en-US" dirty="0"/>
              <a:t>）正态分布</a:t>
            </a:r>
            <a:endParaRPr lang="zh-CN" altLang="en-US" dirty="0"/>
          </a:p>
          <a:p>
            <a:pPr eaLnBrk="1" hangingPunct="1">
              <a:lnSpc>
                <a:spcPct val="90000"/>
              </a:lnSpc>
              <a:buNone/>
            </a:pPr>
            <a:r>
              <a:rPr lang="zh-CN" altLang="en-US" dirty="0"/>
              <a:t>               </a:t>
            </a:r>
            <a:r>
              <a:rPr lang="en-US" altLang="zh-CN" sz="2800" dirty="0"/>
              <a:t>p </a:t>
            </a:r>
            <a:endParaRPr lang="en-US" altLang="zh-CN" sz="2800" dirty="0"/>
          </a:p>
          <a:p>
            <a:pPr eaLnBrk="1" hangingPunct="1">
              <a:lnSpc>
                <a:spcPct val="90000"/>
              </a:lnSpc>
              <a:buNone/>
            </a:pPr>
            <a:r>
              <a:rPr lang="en-US" altLang="zh-CN" sz="2800" dirty="0"/>
              <a:t>                                  </a:t>
            </a:r>
            <a:endParaRPr lang="en-US" altLang="zh-CN" sz="2800" dirty="0"/>
          </a:p>
          <a:p>
            <a:pPr eaLnBrk="1" hangingPunct="1">
              <a:lnSpc>
                <a:spcPct val="90000"/>
              </a:lnSpc>
              <a:buNone/>
            </a:pPr>
            <a:r>
              <a:rPr lang="en-US" altLang="zh-CN" sz="2800" dirty="0"/>
              <a:t>                                    x </a:t>
            </a:r>
            <a:endParaRPr lang="en-US" altLang="zh-CN" sz="2800" dirty="0"/>
          </a:p>
          <a:p>
            <a:pPr eaLnBrk="1" hangingPunct="1">
              <a:lnSpc>
                <a:spcPct val="90000"/>
              </a:lnSpc>
              <a:buNone/>
            </a:pPr>
            <a:r>
              <a:rPr lang="en-US" altLang="zh-CN" sz="2800" dirty="0"/>
              <a:t>               -a       a</a:t>
            </a:r>
            <a:endParaRPr lang="en-US" altLang="zh-CN" sz="2800" dirty="0"/>
          </a:p>
          <a:p>
            <a:pPr eaLnBrk="1" hangingPunct="1">
              <a:lnSpc>
                <a:spcPct val="90000"/>
              </a:lnSpc>
              <a:buNone/>
            </a:pPr>
            <a:r>
              <a:rPr lang="en-US" altLang="zh-CN" dirty="0"/>
              <a:t>   </a:t>
            </a:r>
            <a:r>
              <a:rPr lang="zh-CN" altLang="en-US" dirty="0"/>
              <a:t>对正态分布来说，</a:t>
            </a:r>
            <a:r>
              <a:rPr lang="en-US" altLang="zh-CN" dirty="0"/>
              <a:t>a</a:t>
            </a:r>
            <a:r>
              <a:rPr lang="zh-CN" altLang="en-US" dirty="0"/>
              <a:t>是人为设定的，通常为</a:t>
            </a:r>
            <a:r>
              <a:rPr lang="en-US" altLang="zh-CN" dirty="0"/>
              <a:t>3</a:t>
            </a:r>
            <a:r>
              <a:rPr lang="zh-CN" altLang="en-US" dirty="0"/>
              <a:t>倍标准偏差，此时</a:t>
            </a:r>
            <a:r>
              <a:rPr lang="en-US" altLang="zh-CN" dirty="0"/>
              <a:t>k=3 </a:t>
            </a:r>
            <a:endParaRPr lang="en-US" altLang="zh-CN" dirty="0"/>
          </a:p>
        </p:txBody>
      </p:sp>
      <p:sp>
        <p:nvSpPr>
          <p:cNvPr id="16388" name="Line 5"/>
          <p:cNvSpPr/>
          <p:nvPr/>
        </p:nvSpPr>
        <p:spPr>
          <a:xfrm>
            <a:off x="2124075" y="4652963"/>
            <a:ext cx="3095625" cy="0"/>
          </a:xfrm>
          <a:prstGeom prst="line">
            <a:avLst/>
          </a:prstGeom>
          <a:ln w="9525" cap="flat" cmpd="sng">
            <a:solidFill>
              <a:srgbClr val="000000"/>
            </a:solidFill>
            <a:prstDash val="solid"/>
            <a:headEnd type="none" w="med" len="med"/>
            <a:tailEnd type="triangle" w="med" len="med"/>
          </a:ln>
        </p:spPr>
      </p:sp>
      <p:sp>
        <p:nvSpPr>
          <p:cNvPr id="16389" name="Line 7"/>
          <p:cNvSpPr/>
          <p:nvPr/>
        </p:nvSpPr>
        <p:spPr>
          <a:xfrm>
            <a:off x="3708400" y="3860800"/>
            <a:ext cx="685800" cy="100013"/>
          </a:xfrm>
          <a:prstGeom prst="line">
            <a:avLst/>
          </a:prstGeom>
          <a:ln w="9525" cap="flat" cmpd="sng">
            <a:solidFill>
              <a:srgbClr val="000000"/>
            </a:solidFill>
            <a:prstDash val="solid"/>
            <a:headEnd type="none" w="med" len="med"/>
            <a:tailEnd type="none" w="med" len="med"/>
          </a:ln>
        </p:spPr>
      </p:sp>
      <p:sp>
        <p:nvSpPr>
          <p:cNvPr id="16390" name="Line 9"/>
          <p:cNvSpPr/>
          <p:nvPr/>
        </p:nvSpPr>
        <p:spPr>
          <a:xfrm flipV="1">
            <a:off x="3563938" y="3068638"/>
            <a:ext cx="0" cy="2035175"/>
          </a:xfrm>
          <a:prstGeom prst="line">
            <a:avLst/>
          </a:prstGeom>
          <a:ln w="9525" cap="flat" cmpd="sng">
            <a:solidFill>
              <a:srgbClr val="000000"/>
            </a:solidFill>
            <a:prstDash val="solid"/>
            <a:headEnd type="none" w="med" len="med"/>
            <a:tailEnd type="triangle" w="med" len="med"/>
          </a:ln>
        </p:spPr>
      </p:sp>
      <p:sp>
        <p:nvSpPr>
          <p:cNvPr id="16391" name="Freeform 12"/>
          <p:cNvSpPr/>
          <p:nvPr/>
        </p:nvSpPr>
        <p:spPr>
          <a:xfrm>
            <a:off x="2843213" y="3789363"/>
            <a:ext cx="685800" cy="825500"/>
          </a:xfrm>
          <a:custGeom>
            <a:avLst/>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1260" h="1300">
                <a:moveTo>
                  <a:pt x="0" y="1274"/>
                </a:moveTo>
                <a:cubicBezTo>
                  <a:pt x="60" y="1287"/>
                  <a:pt x="120" y="1300"/>
                  <a:pt x="180" y="1274"/>
                </a:cubicBezTo>
                <a:cubicBezTo>
                  <a:pt x="240" y="1248"/>
                  <a:pt x="300" y="1170"/>
                  <a:pt x="360" y="1118"/>
                </a:cubicBezTo>
                <a:cubicBezTo>
                  <a:pt x="420" y="1066"/>
                  <a:pt x="480" y="1040"/>
                  <a:pt x="540" y="962"/>
                </a:cubicBezTo>
                <a:cubicBezTo>
                  <a:pt x="600" y="884"/>
                  <a:pt x="660" y="780"/>
                  <a:pt x="720" y="650"/>
                </a:cubicBezTo>
                <a:cubicBezTo>
                  <a:pt x="780" y="520"/>
                  <a:pt x="840" y="286"/>
                  <a:pt x="900" y="182"/>
                </a:cubicBezTo>
                <a:cubicBezTo>
                  <a:pt x="960" y="78"/>
                  <a:pt x="1020" y="52"/>
                  <a:pt x="1080" y="26"/>
                </a:cubicBezTo>
                <a:cubicBezTo>
                  <a:pt x="1140" y="0"/>
                  <a:pt x="1230" y="26"/>
                  <a:pt x="1260" y="26"/>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16392" name="Freeform 13"/>
          <p:cNvSpPr/>
          <p:nvPr/>
        </p:nvSpPr>
        <p:spPr>
          <a:xfrm flipH="1">
            <a:off x="3563938" y="3789363"/>
            <a:ext cx="685800" cy="825500"/>
          </a:xfrm>
          <a:custGeom>
            <a:avLst/>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1260" h="1300">
                <a:moveTo>
                  <a:pt x="0" y="1274"/>
                </a:moveTo>
                <a:cubicBezTo>
                  <a:pt x="60" y="1287"/>
                  <a:pt x="120" y="1300"/>
                  <a:pt x="180" y="1274"/>
                </a:cubicBezTo>
                <a:cubicBezTo>
                  <a:pt x="240" y="1248"/>
                  <a:pt x="300" y="1170"/>
                  <a:pt x="360" y="1118"/>
                </a:cubicBezTo>
                <a:cubicBezTo>
                  <a:pt x="420" y="1066"/>
                  <a:pt x="480" y="1040"/>
                  <a:pt x="540" y="962"/>
                </a:cubicBezTo>
                <a:cubicBezTo>
                  <a:pt x="600" y="884"/>
                  <a:pt x="660" y="780"/>
                  <a:pt x="720" y="650"/>
                </a:cubicBezTo>
                <a:cubicBezTo>
                  <a:pt x="780" y="520"/>
                  <a:pt x="840" y="286"/>
                  <a:pt x="900" y="182"/>
                </a:cubicBezTo>
                <a:cubicBezTo>
                  <a:pt x="960" y="78"/>
                  <a:pt x="1020" y="52"/>
                  <a:pt x="1080" y="26"/>
                </a:cubicBezTo>
                <a:cubicBezTo>
                  <a:pt x="1140" y="0"/>
                  <a:pt x="1230" y="26"/>
                  <a:pt x="1260" y="26"/>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16393" name="Line 14"/>
          <p:cNvSpPr/>
          <p:nvPr/>
        </p:nvSpPr>
        <p:spPr>
          <a:xfrm>
            <a:off x="2987675" y="4581525"/>
            <a:ext cx="0" cy="296863"/>
          </a:xfrm>
          <a:prstGeom prst="line">
            <a:avLst/>
          </a:prstGeom>
          <a:ln w="9525" cap="flat" cmpd="sng">
            <a:solidFill>
              <a:srgbClr val="000000"/>
            </a:solidFill>
            <a:prstDash val="solid"/>
            <a:headEnd type="none" w="med" len="med"/>
            <a:tailEnd type="none" w="med" len="med"/>
          </a:ln>
        </p:spPr>
      </p:sp>
      <p:sp>
        <p:nvSpPr>
          <p:cNvPr id="16394" name="Line 15"/>
          <p:cNvSpPr/>
          <p:nvPr/>
        </p:nvSpPr>
        <p:spPr>
          <a:xfrm>
            <a:off x="4211638" y="4508500"/>
            <a:ext cx="0" cy="296863"/>
          </a:xfrm>
          <a:prstGeom prst="line">
            <a:avLst/>
          </a:prstGeom>
          <a:ln w="9525" cap="flat" cmpd="sng">
            <a:solidFill>
              <a:srgbClr val="000000"/>
            </a:solidFill>
            <a:prstDash val="solid"/>
            <a:headEnd type="none" w="med" len="med"/>
            <a:tailEnd type="none" w="med" len="med"/>
          </a:ln>
        </p:spPr>
      </p:sp>
      <p:sp>
        <p:nvSpPr>
          <p:cNvPr id="16395" name="Rectangle 18"/>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6396" name="Object 17"/>
          <p:cNvGraphicFramePr>
            <a:graphicFrameLocks noChangeAspect="1"/>
          </p:cNvGraphicFramePr>
          <p:nvPr/>
        </p:nvGraphicFramePr>
        <p:xfrm>
          <a:off x="4500563" y="3644900"/>
          <a:ext cx="428625" cy="419100"/>
        </p:xfrm>
        <a:graphic>
          <a:graphicData uri="http://schemas.openxmlformats.org/presentationml/2006/ole">
            <mc:AlternateContent xmlns:mc="http://schemas.openxmlformats.org/markup-compatibility/2006">
              <mc:Choice xmlns:v="urn:schemas-microsoft-com:vml" Requires="v">
                <p:oleObj spid="_x0000_s3090" name="" r:id="rId1" imgW="431800" imgH="419100" progId="Equation.3">
                  <p:embed/>
                </p:oleObj>
              </mc:Choice>
              <mc:Fallback>
                <p:oleObj name="" r:id="rId1" imgW="431800" imgH="419100" progId="Equation.3">
                  <p:embed/>
                  <p:pic>
                    <p:nvPicPr>
                      <p:cNvPr id="0" name="图片 3089"/>
                      <p:cNvPicPr/>
                      <p:nvPr/>
                    </p:nvPicPr>
                    <p:blipFill>
                      <a:blip r:embed="rId2"/>
                      <a:stretch>
                        <a:fillRect/>
                      </a:stretch>
                    </p:blipFill>
                    <p:spPr>
                      <a:xfrm>
                        <a:off x="4500563" y="3644900"/>
                        <a:ext cx="428625" cy="419100"/>
                      </a:xfrm>
                      <a:prstGeom prst="rect">
                        <a:avLst/>
                      </a:prstGeom>
                      <a:noFill/>
                      <a:ln w="38100">
                        <a:noFill/>
                        <a:miter/>
                      </a:ln>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17411" name="Rectangle 3"/>
          <p:cNvSpPr>
            <a:spLocks noGrp="1"/>
          </p:cNvSpPr>
          <p:nvPr>
            <p:ph type="body" sz="half" idx="1"/>
          </p:nvPr>
        </p:nvSpPr>
        <p:spPr>
          <a:ln/>
        </p:spPr>
        <p:txBody>
          <a:bodyPr vert="horz" wrap="square" lIns="91440" tIns="45720" rIns="91440" bIns="45720" anchor="t"/>
          <a:p>
            <a:pPr eaLnBrk="1" hangingPunct="1">
              <a:buClr>
                <a:schemeClr val="folHlink"/>
              </a:buClr>
              <a:buSzPct val="60000"/>
              <a:buFont typeface="Wingdings" panose="05000000000000000000" pitchFamily="2" charset="2"/>
            </a:pPr>
            <a:r>
              <a:rPr lang="en-US" altLang="zh-CN" sz="2800" dirty="0"/>
              <a:t>2)</a:t>
            </a:r>
            <a:r>
              <a:rPr lang="zh-CN" altLang="en-US" sz="2800" dirty="0"/>
              <a:t>三角分布   </a:t>
            </a:r>
            <a:endParaRPr lang="zh-CN" altLang="en-US" sz="2800" dirty="0"/>
          </a:p>
          <a:p>
            <a:pPr eaLnBrk="1" hangingPunct="1">
              <a:buClr>
                <a:schemeClr val="folHlink"/>
              </a:buClr>
              <a:buSzPct val="60000"/>
              <a:buFont typeface="Wingdings" panose="05000000000000000000" pitchFamily="2" charset="2"/>
            </a:pPr>
            <a:endParaRPr lang="zh-CN" altLang="en-US" sz="2800" dirty="0"/>
          </a:p>
          <a:p>
            <a:pPr eaLnBrk="1" hangingPunct="1">
              <a:buClr>
                <a:schemeClr val="folHlink"/>
              </a:buClr>
              <a:buSzPct val="60000"/>
              <a:buFont typeface="Wingdings" panose="05000000000000000000" pitchFamily="2" charset="2"/>
            </a:pPr>
            <a:r>
              <a:rPr lang="zh-CN" altLang="en-US" sz="2800" dirty="0"/>
              <a:t>               </a:t>
            </a:r>
            <a:r>
              <a:rPr lang="en-US" altLang="zh-CN" sz="2800" dirty="0"/>
              <a:t>p</a:t>
            </a:r>
            <a:endParaRPr lang="en-US" altLang="zh-CN" sz="2800" dirty="0"/>
          </a:p>
          <a:p>
            <a:pPr eaLnBrk="1" hangingPunct="1">
              <a:buClr>
                <a:schemeClr val="folHlink"/>
              </a:buClr>
              <a:buSzPct val="60000"/>
              <a:buFont typeface="Wingdings" panose="05000000000000000000" pitchFamily="2" charset="2"/>
            </a:pPr>
            <a:r>
              <a:rPr lang="en-US" altLang="zh-CN" sz="2800" dirty="0"/>
              <a:t>                          </a:t>
            </a:r>
            <a:endParaRPr lang="en-US" altLang="zh-CN" sz="2800" dirty="0"/>
          </a:p>
          <a:p>
            <a:pPr eaLnBrk="1" hangingPunct="1">
              <a:buClr>
                <a:schemeClr val="folHlink"/>
              </a:buClr>
              <a:buSzPct val="60000"/>
              <a:buFont typeface="Wingdings" panose="05000000000000000000" pitchFamily="2" charset="2"/>
            </a:pPr>
            <a:r>
              <a:rPr lang="en-US" altLang="zh-CN" sz="2800" dirty="0"/>
              <a:t>                                x</a:t>
            </a:r>
            <a:endParaRPr lang="en-US" altLang="zh-CN" sz="2800" dirty="0"/>
          </a:p>
          <a:p>
            <a:pPr eaLnBrk="1" hangingPunct="1">
              <a:buClr>
                <a:schemeClr val="folHlink"/>
              </a:buClr>
              <a:buSzPct val="60000"/>
              <a:buFont typeface="Wingdings" panose="05000000000000000000" pitchFamily="2" charset="2"/>
            </a:pPr>
            <a:r>
              <a:rPr lang="en-US" altLang="zh-CN" sz="2800" dirty="0"/>
              <a:t>          -a            a</a:t>
            </a:r>
            <a:endParaRPr lang="en-US" altLang="zh-CN" sz="2800" dirty="0"/>
          </a:p>
        </p:txBody>
      </p:sp>
      <p:sp>
        <p:nvSpPr>
          <p:cNvPr id="17412" name="Line 5"/>
          <p:cNvSpPr/>
          <p:nvPr/>
        </p:nvSpPr>
        <p:spPr>
          <a:xfrm>
            <a:off x="2484438" y="4868863"/>
            <a:ext cx="3024187" cy="0"/>
          </a:xfrm>
          <a:prstGeom prst="line">
            <a:avLst/>
          </a:prstGeom>
          <a:ln w="9525" cap="flat" cmpd="sng">
            <a:solidFill>
              <a:srgbClr val="000000"/>
            </a:solidFill>
            <a:prstDash val="solid"/>
            <a:headEnd type="none" w="med" len="med"/>
            <a:tailEnd type="triangle" w="med" len="med"/>
          </a:ln>
        </p:spPr>
      </p:sp>
      <p:sp>
        <p:nvSpPr>
          <p:cNvPr id="17413" name="Line 6"/>
          <p:cNvSpPr/>
          <p:nvPr/>
        </p:nvSpPr>
        <p:spPr>
          <a:xfrm flipV="1">
            <a:off x="3924300" y="3284538"/>
            <a:ext cx="0" cy="2016125"/>
          </a:xfrm>
          <a:prstGeom prst="line">
            <a:avLst/>
          </a:prstGeom>
          <a:ln w="9525" cap="flat" cmpd="sng">
            <a:solidFill>
              <a:srgbClr val="000000"/>
            </a:solidFill>
            <a:prstDash val="solid"/>
            <a:headEnd type="none" w="med" len="med"/>
            <a:tailEnd type="triangle" w="med" len="med"/>
          </a:ln>
        </p:spPr>
      </p:sp>
      <p:sp>
        <p:nvSpPr>
          <p:cNvPr id="17414" name="Line 7"/>
          <p:cNvSpPr/>
          <p:nvPr/>
        </p:nvSpPr>
        <p:spPr>
          <a:xfrm flipV="1">
            <a:off x="3059113" y="3789363"/>
            <a:ext cx="830262" cy="1079500"/>
          </a:xfrm>
          <a:prstGeom prst="line">
            <a:avLst/>
          </a:prstGeom>
          <a:ln w="9525" cap="flat" cmpd="sng">
            <a:solidFill>
              <a:srgbClr val="000000"/>
            </a:solidFill>
            <a:prstDash val="solid"/>
            <a:headEnd type="none" w="med" len="med"/>
            <a:tailEnd type="none" w="med" len="med"/>
          </a:ln>
        </p:spPr>
      </p:sp>
      <p:sp>
        <p:nvSpPr>
          <p:cNvPr id="17415" name="Line 8"/>
          <p:cNvSpPr/>
          <p:nvPr/>
        </p:nvSpPr>
        <p:spPr>
          <a:xfrm>
            <a:off x="3924300" y="3716338"/>
            <a:ext cx="935038" cy="1152525"/>
          </a:xfrm>
          <a:prstGeom prst="line">
            <a:avLst/>
          </a:prstGeom>
          <a:ln w="9525" cap="flat" cmpd="sng">
            <a:solidFill>
              <a:srgbClr val="000000"/>
            </a:solidFill>
            <a:prstDash val="solid"/>
            <a:headEnd type="none" w="med" len="med"/>
            <a:tailEnd type="none" w="med" len="med"/>
          </a:ln>
        </p:spPr>
      </p:sp>
      <p:sp>
        <p:nvSpPr>
          <p:cNvPr id="17416" name="Line 9"/>
          <p:cNvSpPr/>
          <p:nvPr/>
        </p:nvSpPr>
        <p:spPr>
          <a:xfrm>
            <a:off x="3924300" y="3716338"/>
            <a:ext cx="863600" cy="0"/>
          </a:xfrm>
          <a:prstGeom prst="line">
            <a:avLst/>
          </a:prstGeom>
          <a:ln w="9525" cap="flat" cmpd="sng">
            <a:solidFill>
              <a:srgbClr val="000000"/>
            </a:solidFill>
            <a:prstDash val="solid"/>
            <a:headEnd type="none" w="med" len="med"/>
            <a:tailEnd type="none" w="med" len="med"/>
          </a:ln>
        </p:spPr>
      </p:sp>
      <p:sp>
        <p:nvSpPr>
          <p:cNvPr id="17417" name="Rectangle 11"/>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7418" name="Object 10"/>
          <p:cNvGraphicFramePr>
            <a:graphicFrameLocks noChangeAspect="1"/>
          </p:cNvGraphicFramePr>
          <p:nvPr/>
        </p:nvGraphicFramePr>
        <p:xfrm>
          <a:off x="2195513" y="3500438"/>
          <a:ext cx="865187" cy="406400"/>
        </p:xfrm>
        <a:graphic>
          <a:graphicData uri="http://schemas.openxmlformats.org/presentationml/2006/ole">
            <mc:AlternateContent xmlns:mc="http://schemas.openxmlformats.org/markup-compatibility/2006">
              <mc:Choice xmlns:v="urn:schemas-microsoft-com:vml" Requires="v">
                <p:oleObj spid="_x0000_s3088" name="" r:id="rId1" imgW="482600" imgH="228600" progId="Equation.3">
                  <p:embed/>
                </p:oleObj>
              </mc:Choice>
              <mc:Fallback>
                <p:oleObj name="" r:id="rId1" imgW="482600" imgH="228600" progId="Equation.3">
                  <p:embed/>
                  <p:pic>
                    <p:nvPicPr>
                      <p:cNvPr id="0" name="图片 3087"/>
                      <p:cNvPicPr/>
                      <p:nvPr/>
                    </p:nvPicPr>
                    <p:blipFill>
                      <a:blip r:embed="rId2"/>
                      <a:stretch>
                        <a:fillRect/>
                      </a:stretch>
                    </p:blipFill>
                    <p:spPr>
                      <a:xfrm>
                        <a:off x="2195513" y="3500438"/>
                        <a:ext cx="865187" cy="406400"/>
                      </a:xfrm>
                      <a:prstGeom prst="rect">
                        <a:avLst/>
                      </a:prstGeom>
                      <a:noFill/>
                      <a:ln w="38100">
                        <a:noFill/>
                        <a:miter/>
                      </a:ln>
                    </p:spPr>
                  </p:pic>
                </p:oleObj>
              </mc:Fallback>
            </mc:AlternateContent>
          </a:graphicData>
        </a:graphic>
      </p:graphicFrame>
      <p:sp>
        <p:nvSpPr>
          <p:cNvPr id="17419" name="Rectangle 13"/>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7420" name="Object 14"/>
          <p:cNvGraphicFramePr>
            <a:graphicFrameLocks noChangeAspect="1"/>
          </p:cNvGraphicFramePr>
          <p:nvPr>
            <p:ph sz="half" idx="2"/>
          </p:nvPr>
        </p:nvGraphicFramePr>
        <p:xfrm>
          <a:off x="4859338" y="3284538"/>
          <a:ext cx="319087" cy="825500"/>
        </p:xfrm>
        <a:graphic>
          <a:graphicData uri="http://schemas.openxmlformats.org/presentationml/2006/ole">
            <mc:AlternateContent xmlns:mc="http://schemas.openxmlformats.org/markup-compatibility/2006">
              <mc:Choice xmlns:v="urn:schemas-microsoft-com:vml" Requires="v">
                <p:oleObj spid="_x0000_s3089" name="" r:id="rId3" imgW="152400" imgH="393700" progId="Equation.3">
                  <p:embed/>
                </p:oleObj>
              </mc:Choice>
              <mc:Fallback>
                <p:oleObj name="" r:id="rId3" imgW="152400" imgH="393700" progId="Equation.3">
                  <p:embed/>
                  <p:pic>
                    <p:nvPicPr>
                      <p:cNvPr id="0" name="图片 3088"/>
                      <p:cNvPicPr/>
                      <p:nvPr/>
                    </p:nvPicPr>
                    <p:blipFill>
                      <a:blip r:embed="rId4"/>
                      <a:srcRect/>
                      <a:stretch>
                        <a:fillRect/>
                      </a:stretch>
                    </p:blipFill>
                    <p:spPr>
                      <a:xfrm>
                        <a:off x="4859338" y="3284538"/>
                        <a:ext cx="319087" cy="825500"/>
                      </a:xfrm>
                      <a:prstGeom prst="rect">
                        <a:avLst/>
                      </a:prstGeom>
                      <a:noFill/>
                      <a:ln w="38100">
                        <a:miter/>
                      </a:ln>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18435" name="Rectangle 3"/>
          <p:cNvSpPr>
            <a:spLocks noGrp="1"/>
          </p:cNvSpPr>
          <p:nvPr>
            <p:ph idx="1"/>
          </p:nvPr>
        </p:nvSpPr>
        <p:spPr>
          <a:ln/>
        </p:spPr>
        <p:txBody>
          <a:bodyPr vert="horz" wrap="square" lIns="91440" tIns="45720" rIns="91440" bIns="45720" anchor="t"/>
          <a:p>
            <a:pPr eaLnBrk="1" hangingPunct="1"/>
            <a:r>
              <a:rPr lang="en-US" altLang="zh-CN" dirty="0"/>
              <a:t>3</a:t>
            </a:r>
            <a:r>
              <a:rPr lang="zh-CN" altLang="en-US" dirty="0"/>
              <a:t>）梯形分布</a:t>
            </a:r>
            <a:endParaRPr lang="zh-CN" altLang="en-US" dirty="0"/>
          </a:p>
          <a:p>
            <a:pPr eaLnBrk="1" hangingPunct="1"/>
            <a:r>
              <a:rPr lang="zh-CN" altLang="en-US" sz="2400" dirty="0"/>
              <a:t>                    </a:t>
            </a:r>
            <a:endParaRPr lang="zh-CN" altLang="en-US" sz="2400" dirty="0"/>
          </a:p>
          <a:p>
            <a:pPr eaLnBrk="1" hangingPunct="1">
              <a:buNone/>
            </a:pPr>
            <a:r>
              <a:rPr lang="zh-CN" altLang="en-US" sz="2400" dirty="0"/>
              <a:t>                       </a:t>
            </a:r>
            <a:r>
              <a:rPr lang="en-US" altLang="zh-CN" sz="2400" dirty="0"/>
              <a:t>p</a:t>
            </a:r>
            <a:endParaRPr lang="en-US" altLang="zh-CN" sz="2400" dirty="0"/>
          </a:p>
          <a:p>
            <a:pPr eaLnBrk="1" hangingPunct="1">
              <a:buNone/>
            </a:pPr>
            <a:endParaRPr lang="en-US" altLang="zh-CN" sz="2400" dirty="0"/>
          </a:p>
          <a:p>
            <a:pPr eaLnBrk="1" hangingPunct="1">
              <a:buNone/>
            </a:pPr>
            <a:endParaRPr lang="en-US" altLang="zh-CN" sz="2400" dirty="0"/>
          </a:p>
          <a:p>
            <a:pPr eaLnBrk="1" hangingPunct="1">
              <a:buNone/>
            </a:pPr>
            <a:endParaRPr lang="en-US" altLang="zh-CN" sz="2400" dirty="0"/>
          </a:p>
          <a:p>
            <a:pPr eaLnBrk="1" hangingPunct="1">
              <a:buNone/>
            </a:pPr>
            <a:r>
              <a:rPr lang="en-US" altLang="zh-CN" sz="2400" dirty="0"/>
              <a:t>                -a  -b        b   a        x</a:t>
            </a:r>
            <a:endParaRPr lang="en-US" altLang="zh-CN" dirty="0"/>
          </a:p>
        </p:txBody>
      </p:sp>
      <p:sp>
        <p:nvSpPr>
          <p:cNvPr id="18436" name="Line 4"/>
          <p:cNvSpPr/>
          <p:nvPr/>
        </p:nvSpPr>
        <p:spPr>
          <a:xfrm>
            <a:off x="2484438" y="4868863"/>
            <a:ext cx="3024187" cy="0"/>
          </a:xfrm>
          <a:prstGeom prst="line">
            <a:avLst/>
          </a:prstGeom>
          <a:ln w="9525" cap="flat" cmpd="sng">
            <a:solidFill>
              <a:srgbClr val="000000"/>
            </a:solidFill>
            <a:prstDash val="solid"/>
            <a:headEnd type="none" w="med" len="med"/>
            <a:tailEnd type="triangle" w="med" len="med"/>
          </a:ln>
        </p:spPr>
      </p:sp>
      <p:sp>
        <p:nvSpPr>
          <p:cNvPr id="18437" name="Line 5"/>
          <p:cNvSpPr/>
          <p:nvPr/>
        </p:nvSpPr>
        <p:spPr>
          <a:xfrm flipV="1">
            <a:off x="3924300" y="3284538"/>
            <a:ext cx="0" cy="2016125"/>
          </a:xfrm>
          <a:prstGeom prst="line">
            <a:avLst/>
          </a:prstGeom>
          <a:ln w="9525" cap="flat" cmpd="sng">
            <a:solidFill>
              <a:srgbClr val="000000"/>
            </a:solidFill>
            <a:prstDash val="solid"/>
            <a:headEnd type="none" w="med" len="med"/>
            <a:tailEnd type="triangle" w="med" len="med"/>
          </a:ln>
        </p:spPr>
      </p:sp>
      <p:sp>
        <p:nvSpPr>
          <p:cNvPr id="18438" name="Line 6"/>
          <p:cNvSpPr/>
          <p:nvPr/>
        </p:nvSpPr>
        <p:spPr>
          <a:xfrm flipV="1">
            <a:off x="3059113" y="4005263"/>
            <a:ext cx="504825" cy="863600"/>
          </a:xfrm>
          <a:prstGeom prst="line">
            <a:avLst/>
          </a:prstGeom>
          <a:ln w="9525" cap="flat" cmpd="sng">
            <a:solidFill>
              <a:srgbClr val="000000"/>
            </a:solidFill>
            <a:prstDash val="solid"/>
            <a:headEnd type="none" w="med" len="med"/>
            <a:tailEnd type="none" w="med" len="med"/>
          </a:ln>
        </p:spPr>
      </p:sp>
      <p:sp>
        <p:nvSpPr>
          <p:cNvPr id="18439" name="Line 7"/>
          <p:cNvSpPr/>
          <p:nvPr/>
        </p:nvSpPr>
        <p:spPr>
          <a:xfrm>
            <a:off x="4356100" y="4005263"/>
            <a:ext cx="503238" cy="863600"/>
          </a:xfrm>
          <a:prstGeom prst="line">
            <a:avLst/>
          </a:prstGeom>
          <a:ln w="9525" cap="flat" cmpd="sng">
            <a:solidFill>
              <a:srgbClr val="000000"/>
            </a:solidFill>
            <a:prstDash val="solid"/>
            <a:headEnd type="none" w="med" len="med"/>
            <a:tailEnd type="none" w="med" len="med"/>
          </a:ln>
        </p:spPr>
      </p:sp>
      <p:sp>
        <p:nvSpPr>
          <p:cNvPr id="18440" name="Line 8"/>
          <p:cNvSpPr/>
          <p:nvPr/>
        </p:nvSpPr>
        <p:spPr>
          <a:xfrm>
            <a:off x="3563938" y="4005263"/>
            <a:ext cx="792162" cy="0"/>
          </a:xfrm>
          <a:prstGeom prst="line">
            <a:avLst/>
          </a:prstGeom>
          <a:ln w="9525" cap="flat" cmpd="sng">
            <a:solidFill>
              <a:srgbClr val="000000"/>
            </a:solidFill>
            <a:prstDash val="solid"/>
            <a:headEnd type="none" w="med" len="med"/>
            <a:tailEnd type="none" w="med" len="med"/>
          </a:ln>
        </p:spPr>
      </p:sp>
      <p:sp>
        <p:nvSpPr>
          <p:cNvPr id="18441" name="Line 9"/>
          <p:cNvSpPr/>
          <p:nvPr/>
        </p:nvSpPr>
        <p:spPr>
          <a:xfrm flipV="1">
            <a:off x="3924300" y="3429000"/>
            <a:ext cx="863600" cy="576263"/>
          </a:xfrm>
          <a:prstGeom prst="line">
            <a:avLst/>
          </a:prstGeom>
          <a:ln w="9525" cap="flat" cmpd="sng">
            <a:solidFill>
              <a:srgbClr val="000000"/>
            </a:solidFill>
            <a:prstDash val="solid"/>
            <a:headEnd type="none" w="med" len="med"/>
            <a:tailEnd type="none" w="med" len="med"/>
          </a:ln>
        </p:spPr>
      </p:sp>
      <p:sp>
        <p:nvSpPr>
          <p:cNvPr id="18442" name="Rectangle 11"/>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8443" name="Object 10"/>
          <p:cNvGraphicFramePr>
            <a:graphicFrameLocks noChangeAspect="1"/>
          </p:cNvGraphicFramePr>
          <p:nvPr/>
        </p:nvGraphicFramePr>
        <p:xfrm>
          <a:off x="2339975" y="3357563"/>
          <a:ext cx="485775" cy="219075"/>
        </p:xfrm>
        <a:graphic>
          <a:graphicData uri="http://schemas.openxmlformats.org/presentationml/2006/ole">
            <mc:AlternateContent xmlns:mc="http://schemas.openxmlformats.org/markup-compatibility/2006">
              <mc:Choice xmlns:v="urn:schemas-microsoft-com:vml" Requires="v">
                <p:oleObj spid="_x0000_s3092" name="" r:id="rId1" imgW="481965" imgH="215900" progId="Equation.3">
                  <p:embed/>
                </p:oleObj>
              </mc:Choice>
              <mc:Fallback>
                <p:oleObj name="" r:id="rId1" imgW="481965" imgH="215900" progId="Equation.3">
                  <p:embed/>
                  <p:pic>
                    <p:nvPicPr>
                      <p:cNvPr id="0" name="图片 3091"/>
                      <p:cNvPicPr/>
                      <p:nvPr/>
                    </p:nvPicPr>
                    <p:blipFill>
                      <a:blip r:embed="rId2"/>
                      <a:stretch>
                        <a:fillRect/>
                      </a:stretch>
                    </p:blipFill>
                    <p:spPr>
                      <a:xfrm>
                        <a:off x="2339975" y="3357563"/>
                        <a:ext cx="485775" cy="219075"/>
                      </a:xfrm>
                      <a:prstGeom prst="rect">
                        <a:avLst/>
                      </a:prstGeom>
                      <a:noFill/>
                      <a:ln w="38100">
                        <a:noFill/>
                        <a:miter/>
                      </a:ln>
                    </p:spPr>
                  </p:pic>
                </p:oleObj>
              </mc:Fallback>
            </mc:AlternateContent>
          </a:graphicData>
        </a:graphic>
      </p:graphicFrame>
      <p:sp>
        <p:nvSpPr>
          <p:cNvPr id="18444" name="Rectangle 13"/>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sp>
        <p:nvSpPr>
          <p:cNvPr id="18445" name="Rectangle 1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8446" name="Object 14"/>
          <p:cNvGraphicFramePr>
            <a:graphicFrameLocks noChangeAspect="1"/>
          </p:cNvGraphicFramePr>
          <p:nvPr/>
        </p:nvGraphicFramePr>
        <p:xfrm>
          <a:off x="4932363" y="3141663"/>
          <a:ext cx="522287" cy="534987"/>
        </p:xfrm>
        <a:graphic>
          <a:graphicData uri="http://schemas.openxmlformats.org/presentationml/2006/ole">
            <mc:AlternateContent xmlns:mc="http://schemas.openxmlformats.org/markup-compatibility/2006">
              <mc:Choice xmlns:v="urn:schemas-microsoft-com:vml" Requires="v">
                <p:oleObj spid="_x0000_s3094" name="" r:id="rId3" imgW="381000" imgH="393700" progId="Equation.3">
                  <p:embed/>
                </p:oleObj>
              </mc:Choice>
              <mc:Fallback>
                <p:oleObj name="" r:id="rId3" imgW="381000" imgH="393700" progId="Equation.3">
                  <p:embed/>
                  <p:pic>
                    <p:nvPicPr>
                      <p:cNvPr id="0" name="图片 3093"/>
                      <p:cNvPicPr/>
                      <p:nvPr/>
                    </p:nvPicPr>
                    <p:blipFill>
                      <a:blip r:embed="rId4"/>
                      <a:stretch>
                        <a:fillRect/>
                      </a:stretch>
                    </p:blipFill>
                    <p:spPr>
                      <a:xfrm>
                        <a:off x="4932363" y="3141663"/>
                        <a:ext cx="522287" cy="534987"/>
                      </a:xfrm>
                      <a:prstGeom prst="rect">
                        <a:avLst/>
                      </a:prstGeom>
                      <a:noFill/>
                      <a:ln w="38100">
                        <a:noFill/>
                        <a:miter/>
                      </a:ln>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19459" name="Rectangle 3"/>
          <p:cNvSpPr>
            <a:spLocks noGrp="1"/>
          </p:cNvSpPr>
          <p:nvPr>
            <p:ph idx="1"/>
          </p:nvPr>
        </p:nvSpPr>
        <p:spPr>
          <a:ln/>
        </p:spPr>
        <p:txBody>
          <a:bodyPr vert="horz" wrap="square" lIns="91440" tIns="45720" rIns="91440" bIns="45720" anchor="t"/>
          <a:p>
            <a:pPr eaLnBrk="1" hangingPunct="1"/>
            <a:r>
              <a:rPr lang="en-US" altLang="zh-CN" dirty="0"/>
              <a:t>4</a:t>
            </a:r>
            <a:r>
              <a:rPr lang="zh-CN" altLang="en-US" dirty="0"/>
              <a:t>）矩形分布</a:t>
            </a:r>
            <a:endParaRPr lang="zh-CN" altLang="en-US" dirty="0"/>
          </a:p>
          <a:p>
            <a:pPr eaLnBrk="1" hangingPunct="1"/>
            <a:r>
              <a:rPr lang="zh-CN" altLang="en-US" dirty="0"/>
              <a:t>               </a:t>
            </a:r>
            <a:r>
              <a:rPr lang="zh-CN" altLang="en-US" sz="2400" dirty="0"/>
              <a:t> </a:t>
            </a:r>
            <a:r>
              <a:rPr lang="en-US" altLang="zh-CN" sz="2400" dirty="0"/>
              <a:t>p</a:t>
            </a:r>
            <a:endParaRPr lang="en-US" altLang="zh-CN" sz="2400" dirty="0"/>
          </a:p>
          <a:p>
            <a:pPr eaLnBrk="1" hangingPunct="1"/>
            <a:endParaRPr lang="en-US" altLang="zh-CN" sz="2400" dirty="0"/>
          </a:p>
          <a:p>
            <a:pPr eaLnBrk="1" hangingPunct="1"/>
            <a:r>
              <a:rPr lang="en-US" altLang="zh-CN" sz="2400" dirty="0"/>
              <a:t>    </a:t>
            </a:r>
            <a:endParaRPr lang="en-US" altLang="zh-CN" sz="2400" dirty="0"/>
          </a:p>
          <a:p>
            <a:pPr eaLnBrk="1" hangingPunct="1"/>
            <a:endParaRPr lang="en-US" altLang="zh-CN" sz="2400" dirty="0"/>
          </a:p>
          <a:p>
            <a:pPr eaLnBrk="1" hangingPunct="1"/>
            <a:endParaRPr lang="en-US" altLang="zh-CN" sz="2400" dirty="0"/>
          </a:p>
          <a:p>
            <a:pPr eaLnBrk="1" hangingPunct="1"/>
            <a:r>
              <a:rPr lang="en-US" altLang="zh-CN" sz="2400" dirty="0"/>
              <a:t>              -a               a        x  </a:t>
            </a:r>
            <a:endParaRPr lang="en-US" altLang="zh-CN" dirty="0"/>
          </a:p>
        </p:txBody>
      </p:sp>
      <p:sp>
        <p:nvSpPr>
          <p:cNvPr id="19460" name="Line 4"/>
          <p:cNvSpPr/>
          <p:nvPr/>
        </p:nvSpPr>
        <p:spPr>
          <a:xfrm>
            <a:off x="2484438" y="4868863"/>
            <a:ext cx="3024187" cy="0"/>
          </a:xfrm>
          <a:prstGeom prst="line">
            <a:avLst/>
          </a:prstGeom>
          <a:ln w="9525" cap="flat" cmpd="sng">
            <a:solidFill>
              <a:srgbClr val="000000"/>
            </a:solidFill>
            <a:prstDash val="solid"/>
            <a:headEnd type="none" w="med" len="med"/>
            <a:tailEnd type="triangle" w="med" len="med"/>
          </a:ln>
        </p:spPr>
      </p:sp>
      <p:sp>
        <p:nvSpPr>
          <p:cNvPr id="19461" name="Line 5"/>
          <p:cNvSpPr/>
          <p:nvPr/>
        </p:nvSpPr>
        <p:spPr>
          <a:xfrm flipV="1">
            <a:off x="3924300" y="3284538"/>
            <a:ext cx="0" cy="2016125"/>
          </a:xfrm>
          <a:prstGeom prst="line">
            <a:avLst/>
          </a:prstGeom>
          <a:ln w="9525" cap="flat" cmpd="sng">
            <a:solidFill>
              <a:srgbClr val="000000"/>
            </a:solidFill>
            <a:prstDash val="solid"/>
            <a:headEnd type="none" w="med" len="med"/>
            <a:tailEnd type="triangle" w="med" len="med"/>
          </a:ln>
        </p:spPr>
      </p:sp>
      <p:sp>
        <p:nvSpPr>
          <p:cNvPr id="19462" name="Line 6"/>
          <p:cNvSpPr/>
          <p:nvPr/>
        </p:nvSpPr>
        <p:spPr>
          <a:xfrm flipV="1">
            <a:off x="3059113" y="3860800"/>
            <a:ext cx="0" cy="1008063"/>
          </a:xfrm>
          <a:prstGeom prst="line">
            <a:avLst/>
          </a:prstGeom>
          <a:ln w="9525" cap="flat" cmpd="sng">
            <a:solidFill>
              <a:srgbClr val="000000"/>
            </a:solidFill>
            <a:prstDash val="solid"/>
            <a:headEnd type="none" w="med" len="med"/>
            <a:tailEnd type="none" w="med" len="med"/>
          </a:ln>
        </p:spPr>
      </p:sp>
      <p:sp>
        <p:nvSpPr>
          <p:cNvPr id="19463" name="Line 7"/>
          <p:cNvSpPr/>
          <p:nvPr/>
        </p:nvSpPr>
        <p:spPr>
          <a:xfrm flipV="1">
            <a:off x="3059113" y="3860800"/>
            <a:ext cx="1728787" cy="0"/>
          </a:xfrm>
          <a:prstGeom prst="line">
            <a:avLst/>
          </a:prstGeom>
          <a:ln w="9525" cap="flat" cmpd="sng">
            <a:solidFill>
              <a:srgbClr val="000000"/>
            </a:solidFill>
            <a:prstDash val="solid"/>
            <a:headEnd type="none" w="med" len="med"/>
            <a:tailEnd type="none" w="med" len="med"/>
          </a:ln>
        </p:spPr>
      </p:sp>
      <p:sp>
        <p:nvSpPr>
          <p:cNvPr id="19464" name="Line 8"/>
          <p:cNvSpPr/>
          <p:nvPr/>
        </p:nvSpPr>
        <p:spPr>
          <a:xfrm flipV="1">
            <a:off x="4787900" y="3860800"/>
            <a:ext cx="0" cy="1008063"/>
          </a:xfrm>
          <a:prstGeom prst="line">
            <a:avLst/>
          </a:prstGeom>
          <a:ln w="9525" cap="flat" cmpd="sng">
            <a:solidFill>
              <a:srgbClr val="000000"/>
            </a:solidFill>
            <a:prstDash val="solid"/>
            <a:headEnd type="none" w="med" len="med"/>
            <a:tailEnd type="none" w="med" len="med"/>
          </a:ln>
        </p:spPr>
      </p:sp>
      <p:sp>
        <p:nvSpPr>
          <p:cNvPr id="19465" name="Line 9"/>
          <p:cNvSpPr/>
          <p:nvPr/>
        </p:nvSpPr>
        <p:spPr>
          <a:xfrm flipV="1">
            <a:off x="3924300" y="3357563"/>
            <a:ext cx="1223963" cy="503237"/>
          </a:xfrm>
          <a:prstGeom prst="line">
            <a:avLst/>
          </a:prstGeom>
          <a:ln w="9525" cap="flat" cmpd="sng">
            <a:solidFill>
              <a:srgbClr val="000000"/>
            </a:solidFill>
            <a:prstDash val="solid"/>
            <a:headEnd type="none" w="med" len="med"/>
            <a:tailEnd type="none" w="med" len="med"/>
          </a:ln>
        </p:spPr>
      </p:sp>
      <p:sp>
        <p:nvSpPr>
          <p:cNvPr id="19466" name="Rectangle 11"/>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9467" name="Object 10"/>
          <p:cNvGraphicFramePr>
            <a:graphicFrameLocks noChangeAspect="1"/>
          </p:cNvGraphicFramePr>
          <p:nvPr/>
        </p:nvGraphicFramePr>
        <p:xfrm>
          <a:off x="2124075" y="3449638"/>
          <a:ext cx="719138" cy="352425"/>
        </p:xfrm>
        <a:graphic>
          <a:graphicData uri="http://schemas.openxmlformats.org/presentationml/2006/ole">
            <mc:AlternateContent xmlns:mc="http://schemas.openxmlformats.org/markup-compatibility/2006">
              <mc:Choice xmlns:v="urn:schemas-microsoft-com:vml" Requires="v">
                <p:oleObj spid="_x0000_s3091" name="" r:id="rId1" imgW="469900" imgH="228600" progId="Equation.3">
                  <p:embed/>
                </p:oleObj>
              </mc:Choice>
              <mc:Fallback>
                <p:oleObj name="" r:id="rId1" imgW="469900" imgH="228600" progId="Equation.3">
                  <p:embed/>
                  <p:pic>
                    <p:nvPicPr>
                      <p:cNvPr id="0" name="图片 3090"/>
                      <p:cNvPicPr/>
                      <p:nvPr/>
                    </p:nvPicPr>
                    <p:blipFill>
                      <a:blip r:embed="rId2"/>
                      <a:stretch>
                        <a:fillRect/>
                      </a:stretch>
                    </p:blipFill>
                    <p:spPr>
                      <a:xfrm>
                        <a:off x="2124075" y="3449638"/>
                        <a:ext cx="719138" cy="352425"/>
                      </a:xfrm>
                      <a:prstGeom prst="rect">
                        <a:avLst/>
                      </a:prstGeom>
                      <a:noFill/>
                      <a:ln w="38100">
                        <a:noFill/>
                        <a:miter/>
                      </a:ln>
                    </p:spPr>
                  </p:pic>
                </p:oleObj>
              </mc:Fallback>
            </mc:AlternateContent>
          </a:graphicData>
        </a:graphic>
      </p:graphicFrame>
      <p:sp>
        <p:nvSpPr>
          <p:cNvPr id="19468" name="Rectangle 13"/>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9469" name="Object 12"/>
          <p:cNvGraphicFramePr>
            <a:graphicFrameLocks noChangeAspect="1"/>
          </p:cNvGraphicFramePr>
          <p:nvPr/>
        </p:nvGraphicFramePr>
        <p:xfrm>
          <a:off x="5219700" y="2852738"/>
          <a:ext cx="482600" cy="823912"/>
        </p:xfrm>
        <a:graphic>
          <a:graphicData uri="http://schemas.openxmlformats.org/presentationml/2006/ole">
            <mc:AlternateContent xmlns:mc="http://schemas.openxmlformats.org/markup-compatibility/2006">
              <mc:Choice xmlns:v="urn:schemas-microsoft-com:vml" Requires="v">
                <p:oleObj spid="_x0000_s3093" name="" r:id="rId3" imgW="228600" imgH="393700" progId="Equation.3">
                  <p:embed/>
                </p:oleObj>
              </mc:Choice>
              <mc:Fallback>
                <p:oleObj name="" r:id="rId3" imgW="228600" imgH="393700" progId="Equation.3">
                  <p:embed/>
                  <p:pic>
                    <p:nvPicPr>
                      <p:cNvPr id="0" name="图片 3092"/>
                      <p:cNvPicPr/>
                      <p:nvPr/>
                    </p:nvPicPr>
                    <p:blipFill>
                      <a:blip r:embed="rId4"/>
                      <a:stretch>
                        <a:fillRect/>
                      </a:stretch>
                    </p:blipFill>
                    <p:spPr>
                      <a:xfrm>
                        <a:off x="5219700" y="2852738"/>
                        <a:ext cx="482600" cy="823912"/>
                      </a:xfrm>
                      <a:prstGeom prst="rect">
                        <a:avLst/>
                      </a:prstGeom>
                      <a:noFill/>
                      <a:ln w="38100">
                        <a:noFill/>
                        <a:miter/>
                      </a:ln>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20483" name="Rectangle 3"/>
          <p:cNvSpPr>
            <a:spLocks noGrp="1"/>
          </p:cNvSpPr>
          <p:nvPr>
            <p:ph idx="1"/>
          </p:nvPr>
        </p:nvSpPr>
        <p:spPr>
          <a:ln/>
        </p:spPr>
        <p:txBody>
          <a:bodyPr vert="horz" wrap="square" lIns="91440" tIns="45720" rIns="91440" bIns="45720" anchor="t"/>
          <a:p>
            <a:pPr eaLnBrk="1" hangingPunct="1"/>
            <a:r>
              <a:rPr lang="en-US" altLang="zh-CN" dirty="0"/>
              <a:t>5</a:t>
            </a:r>
            <a:r>
              <a:rPr lang="zh-CN" altLang="en-US" dirty="0"/>
              <a:t>）两点分布</a:t>
            </a:r>
            <a:endParaRPr lang="zh-CN" altLang="en-US" dirty="0"/>
          </a:p>
          <a:p>
            <a:pPr eaLnBrk="1" hangingPunct="1"/>
            <a:r>
              <a:rPr lang="zh-CN" altLang="en-US" sz="2400" dirty="0"/>
              <a:t>                     </a:t>
            </a:r>
            <a:r>
              <a:rPr lang="en-US" altLang="zh-CN" sz="2400" dirty="0"/>
              <a:t>p</a:t>
            </a:r>
            <a:endParaRPr lang="en-US" altLang="zh-CN" sz="2400" dirty="0"/>
          </a:p>
          <a:p>
            <a:pPr eaLnBrk="1" hangingPunct="1"/>
            <a:endParaRPr lang="en-US" altLang="zh-CN" sz="2400" dirty="0"/>
          </a:p>
          <a:p>
            <a:pPr eaLnBrk="1" hangingPunct="1"/>
            <a:r>
              <a:rPr lang="en-US" altLang="zh-CN" sz="2400" dirty="0"/>
              <a:t>       k=1</a:t>
            </a:r>
            <a:endParaRPr lang="en-US" altLang="zh-CN" sz="2400" dirty="0"/>
          </a:p>
          <a:p>
            <a:pPr eaLnBrk="1" hangingPunct="1"/>
            <a:endParaRPr lang="en-US" altLang="zh-CN" sz="2400" dirty="0"/>
          </a:p>
          <a:p>
            <a:pPr eaLnBrk="1" hangingPunct="1"/>
            <a:endParaRPr lang="en-US" altLang="zh-CN" sz="2400" dirty="0"/>
          </a:p>
          <a:p>
            <a:pPr eaLnBrk="1" hangingPunct="1"/>
            <a:r>
              <a:rPr lang="en-US" altLang="zh-CN" sz="2400" dirty="0"/>
              <a:t>             -a               a          x         </a:t>
            </a:r>
            <a:endParaRPr lang="en-US" altLang="zh-CN" dirty="0"/>
          </a:p>
        </p:txBody>
      </p:sp>
      <p:sp>
        <p:nvSpPr>
          <p:cNvPr id="20484" name="Line 4"/>
          <p:cNvSpPr/>
          <p:nvPr/>
        </p:nvSpPr>
        <p:spPr>
          <a:xfrm>
            <a:off x="2484438" y="4868863"/>
            <a:ext cx="3024187" cy="0"/>
          </a:xfrm>
          <a:prstGeom prst="line">
            <a:avLst/>
          </a:prstGeom>
          <a:ln w="9525" cap="flat" cmpd="sng">
            <a:solidFill>
              <a:srgbClr val="000000"/>
            </a:solidFill>
            <a:prstDash val="solid"/>
            <a:headEnd type="none" w="med" len="med"/>
            <a:tailEnd type="triangle" w="med" len="med"/>
          </a:ln>
        </p:spPr>
      </p:sp>
      <p:sp>
        <p:nvSpPr>
          <p:cNvPr id="20485" name="Line 5"/>
          <p:cNvSpPr/>
          <p:nvPr/>
        </p:nvSpPr>
        <p:spPr>
          <a:xfrm flipV="1">
            <a:off x="3924300" y="3284538"/>
            <a:ext cx="0" cy="2016125"/>
          </a:xfrm>
          <a:prstGeom prst="line">
            <a:avLst/>
          </a:prstGeom>
          <a:ln w="9525" cap="flat" cmpd="sng">
            <a:solidFill>
              <a:srgbClr val="000000"/>
            </a:solidFill>
            <a:prstDash val="solid"/>
            <a:headEnd type="none" w="med" len="med"/>
            <a:tailEnd type="triangle" w="med" len="med"/>
          </a:ln>
        </p:spPr>
      </p:sp>
      <p:sp>
        <p:nvSpPr>
          <p:cNvPr id="20486" name="Line 6"/>
          <p:cNvSpPr/>
          <p:nvPr/>
        </p:nvSpPr>
        <p:spPr>
          <a:xfrm flipV="1">
            <a:off x="3059113" y="3860800"/>
            <a:ext cx="0" cy="1008063"/>
          </a:xfrm>
          <a:prstGeom prst="line">
            <a:avLst/>
          </a:prstGeom>
          <a:ln w="9525" cap="flat" cmpd="sng">
            <a:solidFill>
              <a:srgbClr val="000000"/>
            </a:solidFill>
            <a:prstDash val="solid"/>
            <a:headEnd type="none" w="med" len="med"/>
            <a:tailEnd type="none" w="med" len="med"/>
          </a:ln>
        </p:spPr>
      </p:sp>
      <p:sp>
        <p:nvSpPr>
          <p:cNvPr id="20487" name="Line 7"/>
          <p:cNvSpPr/>
          <p:nvPr/>
        </p:nvSpPr>
        <p:spPr>
          <a:xfrm flipV="1">
            <a:off x="4716463" y="3860800"/>
            <a:ext cx="0" cy="1008063"/>
          </a:xfrm>
          <a:prstGeom prst="line">
            <a:avLst/>
          </a:prstGeom>
          <a:ln w="9525" cap="flat" cmpd="sng">
            <a:solidFill>
              <a:srgbClr val="000000"/>
            </a:solidFill>
            <a:prstDash val="solid"/>
            <a:headEnd type="none" w="med" len="med"/>
            <a:tailEnd type="none" w="med" len="med"/>
          </a:ln>
        </p:spPr>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21507" name="Rectangle 3"/>
          <p:cNvSpPr>
            <a:spLocks noGrp="1"/>
          </p:cNvSpPr>
          <p:nvPr>
            <p:ph idx="1"/>
          </p:nvPr>
        </p:nvSpPr>
        <p:spPr>
          <a:ln/>
        </p:spPr>
        <p:txBody>
          <a:bodyPr vert="horz" wrap="square" lIns="91440" tIns="45720" rIns="91440" bIns="45720" anchor="t"/>
          <a:p>
            <a:pPr eaLnBrk="1" hangingPunct="1"/>
            <a:r>
              <a:rPr lang="en-US" altLang="zh-CN" dirty="0"/>
              <a:t>6</a:t>
            </a:r>
            <a:r>
              <a:rPr lang="zh-CN" altLang="en-US" dirty="0"/>
              <a:t>）反正弦分布</a:t>
            </a:r>
            <a:endParaRPr lang="zh-CN" altLang="en-US" dirty="0"/>
          </a:p>
          <a:p>
            <a:pPr eaLnBrk="1" hangingPunct="1"/>
            <a:r>
              <a:rPr lang="zh-CN" altLang="en-US" dirty="0"/>
              <a:t>               </a:t>
            </a:r>
            <a:r>
              <a:rPr lang="en-US" altLang="zh-CN" sz="2400" dirty="0"/>
              <a:t>p</a:t>
            </a:r>
            <a:endParaRPr lang="en-US" altLang="zh-CN" sz="2400" dirty="0"/>
          </a:p>
          <a:p>
            <a:pPr eaLnBrk="1" hangingPunct="1"/>
            <a:endParaRPr lang="en-US" altLang="zh-CN" sz="2400" dirty="0"/>
          </a:p>
          <a:p>
            <a:pPr eaLnBrk="1" hangingPunct="1"/>
            <a:endParaRPr lang="en-US" altLang="zh-CN" sz="2400" dirty="0"/>
          </a:p>
          <a:p>
            <a:pPr eaLnBrk="1" hangingPunct="1"/>
            <a:endParaRPr lang="en-US" altLang="zh-CN" sz="2400" dirty="0"/>
          </a:p>
          <a:p>
            <a:pPr eaLnBrk="1" hangingPunct="1"/>
            <a:endParaRPr lang="en-US" altLang="zh-CN" sz="2400" dirty="0"/>
          </a:p>
          <a:p>
            <a:pPr eaLnBrk="1" hangingPunct="1"/>
            <a:r>
              <a:rPr lang="en-US" altLang="zh-CN" sz="2400" dirty="0"/>
              <a:t>              -a              a         x            </a:t>
            </a:r>
            <a:endParaRPr lang="en-US" altLang="zh-CN" dirty="0"/>
          </a:p>
        </p:txBody>
      </p:sp>
      <p:sp>
        <p:nvSpPr>
          <p:cNvPr id="21508" name="Line 4"/>
          <p:cNvSpPr/>
          <p:nvPr/>
        </p:nvSpPr>
        <p:spPr>
          <a:xfrm>
            <a:off x="2484438" y="4868863"/>
            <a:ext cx="3024187" cy="0"/>
          </a:xfrm>
          <a:prstGeom prst="line">
            <a:avLst/>
          </a:prstGeom>
          <a:ln w="9525" cap="flat" cmpd="sng">
            <a:solidFill>
              <a:srgbClr val="000000"/>
            </a:solidFill>
            <a:prstDash val="solid"/>
            <a:headEnd type="none" w="med" len="med"/>
            <a:tailEnd type="triangle" w="med" len="med"/>
          </a:ln>
        </p:spPr>
      </p:sp>
      <p:sp>
        <p:nvSpPr>
          <p:cNvPr id="21509" name="Line 5"/>
          <p:cNvSpPr/>
          <p:nvPr/>
        </p:nvSpPr>
        <p:spPr>
          <a:xfrm flipV="1">
            <a:off x="3924300" y="3284538"/>
            <a:ext cx="0" cy="2016125"/>
          </a:xfrm>
          <a:prstGeom prst="line">
            <a:avLst/>
          </a:prstGeom>
          <a:ln w="9525" cap="flat" cmpd="sng">
            <a:solidFill>
              <a:srgbClr val="000000"/>
            </a:solidFill>
            <a:prstDash val="solid"/>
            <a:headEnd type="none" w="med" len="med"/>
            <a:tailEnd type="triangle" w="med" len="med"/>
          </a:ln>
        </p:spPr>
      </p:sp>
      <p:sp>
        <p:nvSpPr>
          <p:cNvPr id="21510" name="Freeform 6"/>
          <p:cNvSpPr/>
          <p:nvPr/>
        </p:nvSpPr>
        <p:spPr>
          <a:xfrm>
            <a:off x="3203575" y="4005263"/>
            <a:ext cx="685800" cy="412750"/>
          </a:xfrm>
          <a:custGeom>
            <a:avLst/>
            <a:gdLst/>
            <a:ahLst/>
            <a:cxnLst>
              <a:cxn ang="0">
                <a:pos x="0" y="0"/>
              </a:cxn>
              <a:cxn ang="0">
                <a:pos x="2147483647" y="2147483647"/>
              </a:cxn>
              <a:cxn ang="0">
                <a:pos x="2147483647" y="2147483647"/>
              </a:cxn>
              <a:cxn ang="0">
                <a:pos x="2147483647" y="2147483647"/>
              </a:cxn>
              <a:cxn ang="0">
                <a:pos x="2147483647" y="2147483647"/>
              </a:cxn>
              <a:cxn ang="0">
                <a:pos x="2147483647" y="2147483647"/>
              </a:cxn>
            </a:cxnLst>
            <a:pathLst>
              <a:path w="1080" h="650">
                <a:moveTo>
                  <a:pt x="0" y="0"/>
                </a:moveTo>
                <a:cubicBezTo>
                  <a:pt x="60" y="52"/>
                  <a:pt x="120" y="104"/>
                  <a:pt x="180" y="156"/>
                </a:cubicBezTo>
                <a:cubicBezTo>
                  <a:pt x="240" y="208"/>
                  <a:pt x="300" y="260"/>
                  <a:pt x="360" y="312"/>
                </a:cubicBezTo>
                <a:cubicBezTo>
                  <a:pt x="420" y="364"/>
                  <a:pt x="450" y="416"/>
                  <a:pt x="540" y="468"/>
                </a:cubicBezTo>
                <a:cubicBezTo>
                  <a:pt x="630" y="520"/>
                  <a:pt x="810" y="598"/>
                  <a:pt x="900" y="624"/>
                </a:cubicBezTo>
                <a:cubicBezTo>
                  <a:pt x="990" y="650"/>
                  <a:pt x="1050" y="624"/>
                  <a:pt x="1080" y="624"/>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1511" name="Freeform 7"/>
          <p:cNvSpPr/>
          <p:nvPr/>
        </p:nvSpPr>
        <p:spPr>
          <a:xfrm flipH="1">
            <a:off x="3924300" y="4005263"/>
            <a:ext cx="685800" cy="412750"/>
          </a:xfrm>
          <a:custGeom>
            <a:avLst/>
            <a:gdLst/>
            <a:ahLst/>
            <a:cxnLst>
              <a:cxn ang="0">
                <a:pos x="0" y="0"/>
              </a:cxn>
              <a:cxn ang="0">
                <a:pos x="2147483647" y="2147483647"/>
              </a:cxn>
              <a:cxn ang="0">
                <a:pos x="2147483647" y="2147483647"/>
              </a:cxn>
              <a:cxn ang="0">
                <a:pos x="2147483647" y="2147483647"/>
              </a:cxn>
              <a:cxn ang="0">
                <a:pos x="2147483647" y="2147483647"/>
              </a:cxn>
              <a:cxn ang="0">
                <a:pos x="2147483647" y="2147483647"/>
              </a:cxn>
            </a:cxnLst>
            <a:pathLst>
              <a:path w="1080" h="650">
                <a:moveTo>
                  <a:pt x="0" y="0"/>
                </a:moveTo>
                <a:cubicBezTo>
                  <a:pt x="60" y="52"/>
                  <a:pt x="120" y="104"/>
                  <a:pt x="180" y="156"/>
                </a:cubicBezTo>
                <a:cubicBezTo>
                  <a:pt x="240" y="208"/>
                  <a:pt x="300" y="260"/>
                  <a:pt x="360" y="312"/>
                </a:cubicBezTo>
                <a:cubicBezTo>
                  <a:pt x="420" y="364"/>
                  <a:pt x="450" y="416"/>
                  <a:pt x="540" y="468"/>
                </a:cubicBezTo>
                <a:cubicBezTo>
                  <a:pt x="630" y="520"/>
                  <a:pt x="810" y="598"/>
                  <a:pt x="900" y="624"/>
                </a:cubicBezTo>
                <a:cubicBezTo>
                  <a:pt x="990" y="650"/>
                  <a:pt x="1050" y="624"/>
                  <a:pt x="1080" y="624"/>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1512" name="Line 8"/>
          <p:cNvSpPr/>
          <p:nvPr/>
        </p:nvSpPr>
        <p:spPr>
          <a:xfrm flipV="1">
            <a:off x="3203575" y="4005263"/>
            <a:ext cx="0" cy="863600"/>
          </a:xfrm>
          <a:prstGeom prst="line">
            <a:avLst/>
          </a:prstGeom>
          <a:ln w="9525" cap="flat" cmpd="sng">
            <a:solidFill>
              <a:srgbClr val="000000"/>
            </a:solidFill>
            <a:prstDash val="solid"/>
            <a:headEnd type="none" w="med" len="med"/>
            <a:tailEnd type="none" w="med" len="med"/>
          </a:ln>
        </p:spPr>
      </p:sp>
      <p:sp>
        <p:nvSpPr>
          <p:cNvPr id="21513" name="Line 9"/>
          <p:cNvSpPr/>
          <p:nvPr/>
        </p:nvSpPr>
        <p:spPr>
          <a:xfrm flipV="1">
            <a:off x="4643438" y="4005263"/>
            <a:ext cx="0" cy="863600"/>
          </a:xfrm>
          <a:prstGeom prst="line">
            <a:avLst/>
          </a:prstGeom>
          <a:ln w="9525" cap="flat" cmpd="sng">
            <a:solidFill>
              <a:srgbClr val="000000"/>
            </a:solidFill>
            <a:prstDash val="solid"/>
            <a:headEnd type="none" w="med" len="med"/>
            <a:tailEnd type="none" w="med" len="med"/>
          </a:ln>
        </p:spPr>
      </p:sp>
      <p:sp>
        <p:nvSpPr>
          <p:cNvPr id="21514" name="Line 10"/>
          <p:cNvSpPr/>
          <p:nvPr/>
        </p:nvSpPr>
        <p:spPr>
          <a:xfrm flipV="1">
            <a:off x="3924300" y="3500438"/>
            <a:ext cx="1006475" cy="865187"/>
          </a:xfrm>
          <a:prstGeom prst="line">
            <a:avLst/>
          </a:prstGeom>
          <a:ln w="9525" cap="flat" cmpd="sng">
            <a:solidFill>
              <a:srgbClr val="000000"/>
            </a:solidFill>
            <a:prstDash val="solid"/>
            <a:headEnd type="none" w="med" len="med"/>
            <a:tailEnd type="none" w="med" len="med"/>
          </a:ln>
        </p:spPr>
      </p:sp>
      <p:sp>
        <p:nvSpPr>
          <p:cNvPr id="21515" name="Rectangle 12"/>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21516" name="Object 11"/>
          <p:cNvGraphicFramePr>
            <a:graphicFrameLocks noChangeAspect="1"/>
          </p:cNvGraphicFramePr>
          <p:nvPr/>
        </p:nvGraphicFramePr>
        <p:xfrm>
          <a:off x="2484438" y="3540125"/>
          <a:ext cx="719137" cy="323850"/>
        </p:xfrm>
        <a:graphic>
          <a:graphicData uri="http://schemas.openxmlformats.org/presentationml/2006/ole">
            <mc:AlternateContent xmlns:mc="http://schemas.openxmlformats.org/markup-compatibility/2006">
              <mc:Choice xmlns:v="urn:schemas-microsoft-com:vml" Requires="v">
                <p:oleObj spid="_x0000_s3098" name="" r:id="rId1" imgW="481965" imgH="215900" progId="Equation.3">
                  <p:embed/>
                </p:oleObj>
              </mc:Choice>
              <mc:Fallback>
                <p:oleObj name="" r:id="rId1" imgW="481965" imgH="215900" progId="Equation.3">
                  <p:embed/>
                  <p:pic>
                    <p:nvPicPr>
                      <p:cNvPr id="0" name="图片 3097"/>
                      <p:cNvPicPr/>
                      <p:nvPr/>
                    </p:nvPicPr>
                    <p:blipFill>
                      <a:blip r:embed="rId2"/>
                      <a:stretch>
                        <a:fillRect/>
                      </a:stretch>
                    </p:blipFill>
                    <p:spPr>
                      <a:xfrm>
                        <a:off x="2484438" y="3540125"/>
                        <a:ext cx="719137" cy="323850"/>
                      </a:xfrm>
                      <a:prstGeom prst="rect">
                        <a:avLst/>
                      </a:prstGeom>
                      <a:noFill/>
                      <a:ln w="38100">
                        <a:noFill/>
                        <a:miter/>
                      </a:ln>
                    </p:spPr>
                  </p:pic>
                </p:oleObj>
              </mc:Fallback>
            </mc:AlternateContent>
          </a:graphicData>
        </a:graphic>
      </p:graphicFrame>
      <p:sp>
        <p:nvSpPr>
          <p:cNvPr id="21517" name="Rectangle 14"/>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21518" name="Object 13"/>
          <p:cNvGraphicFramePr>
            <a:graphicFrameLocks noChangeAspect="1"/>
          </p:cNvGraphicFramePr>
          <p:nvPr/>
        </p:nvGraphicFramePr>
        <p:xfrm>
          <a:off x="5003800" y="2997200"/>
          <a:ext cx="431800" cy="606425"/>
        </p:xfrm>
        <a:graphic>
          <a:graphicData uri="http://schemas.openxmlformats.org/presentationml/2006/ole">
            <mc:AlternateContent xmlns:mc="http://schemas.openxmlformats.org/markup-compatibility/2006">
              <mc:Choice xmlns:v="urn:schemas-microsoft-com:vml" Requires="v">
                <p:oleObj spid="_x0000_s3096" name="" r:id="rId3" imgW="215900" imgH="393065" progId="Equation.3">
                  <p:embed/>
                </p:oleObj>
              </mc:Choice>
              <mc:Fallback>
                <p:oleObj name="" r:id="rId3" imgW="215900" imgH="393065" progId="Equation.3">
                  <p:embed/>
                  <p:pic>
                    <p:nvPicPr>
                      <p:cNvPr id="0" name="图片 3095"/>
                      <p:cNvPicPr/>
                      <p:nvPr/>
                    </p:nvPicPr>
                    <p:blipFill>
                      <a:blip r:embed="rId4"/>
                      <a:stretch>
                        <a:fillRect/>
                      </a:stretch>
                    </p:blipFill>
                    <p:spPr>
                      <a:xfrm>
                        <a:off x="5003800" y="2997200"/>
                        <a:ext cx="431800" cy="606425"/>
                      </a:xfrm>
                      <a:prstGeom prst="rect">
                        <a:avLst/>
                      </a:prstGeom>
                      <a:noFill/>
                      <a:ln w="38100">
                        <a:noFill/>
                        <a:miter/>
                      </a:ln>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p:cNvSpPr>
          <p:nvPr>
            <p:ph type="title"/>
          </p:nvPr>
        </p:nvSpPr>
        <p:spPr>
          <a:ln/>
        </p:spPr>
        <p:txBody>
          <a:bodyPr vert="horz" wrap="square" lIns="91440" tIns="45720" rIns="91440" bIns="45720" anchor="b"/>
          <a:p>
            <a:pPr eaLnBrk="1" hangingPunct="1"/>
            <a:r>
              <a:rPr lang="en-US" altLang="zh-CN" dirty="0"/>
              <a:t>   </a:t>
            </a:r>
            <a:r>
              <a:rPr lang="zh-CN" altLang="en-US" dirty="0"/>
              <a:t>第一部分   预备知识</a:t>
            </a:r>
            <a:endParaRPr lang="zh-CN" altLang="en-US" dirty="0"/>
          </a:p>
        </p:txBody>
      </p:sp>
      <p:sp>
        <p:nvSpPr>
          <p:cNvPr id="4099" name="Rectangle 3"/>
          <p:cNvSpPr>
            <a:spLocks noGrp="1"/>
          </p:cNvSpPr>
          <p:nvPr>
            <p:ph idx="1"/>
          </p:nvPr>
        </p:nvSpPr>
        <p:spPr>
          <a:ln/>
        </p:spPr>
        <p:txBody>
          <a:bodyPr vert="horz" wrap="square" lIns="91440" tIns="45720" rIns="91440" bIns="45720" anchor="t"/>
          <a:p>
            <a:pPr eaLnBrk="1" hangingPunct="1">
              <a:lnSpc>
                <a:spcPct val="80000"/>
              </a:lnSpc>
              <a:buNone/>
            </a:pPr>
            <a:r>
              <a:rPr lang="en-US" altLang="zh-CN" sz="2800" dirty="0"/>
              <a:t>                            </a:t>
            </a:r>
            <a:r>
              <a:rPr lang="zh-CN" altLang="en-US" sz="2800" dirty="0"/>
              <a:t>目录</a:t>
            </a:r>
            <a:endParaRPr lang="zh-CN" altLang="en-US" sz="2800" dirty="0"/>
          </a:p>
          <a:p>
            <a:pPr eaLnBrk="1" hangingPunct="1">
              <a:lnSpc>
                <a:spcPct val="80000"/>
              </a:lnSpc>
            </a:pPr>
            <a:r>
              <a:rPr lang="en-US" altLang="zh-CN" sz="2800" dirty="0"/>
              <a:t>1</a:t>
            </a:r>
            <a:r>
              <a:rPr lang="zh-CN" altLang="en-US" sz="2800" dirty="0"/>
              <a:t>随机事件及其概率的概念</a:t>
            </a:r>
            <a:endParaRPr lang="zh-CN" altLang="en-US" sz="2800" dirty="0"/>
          </a:p>
          <a:p>
            <a:pPr eaLnBrk="1" hangingPunct="1">
              <a:lnSpc>
                <a:spcPct val="80000"/>
              </a:lnSpc>
            </a:pPr>
            <a:r>
              <a:rPr lang="en-US" altLang="zh-CN" sz="2800" dirty="0"/>
              <a:t>2</a:t>
            </a:r>
            <a:r>
              <a:rPr lang="zh-CN" altLang="en-US" sz="2800" dirty="0"/>
              <a:t>随机变量</a:t>
            </a:r>
            <a:endParaRPr lang="zh-CN" altLang="en-US" sz="2800" dirty="0"/>
          </a:p>
          <a:p>
            <a:pPr eaLnBrk="1" hangingPunct="1">
              <a:lnSpc>
                <a:spcPct val="80000"/>
              </a:lnSpc>
            </a:pPr>
            <a:r>
              <a:rPr lang="en-US" altLang="zh-CN" sz="2800" dirty="0"/>
              <a:t>3</a:t>
            </a:r>
            <a:r>
              <a:rPr lang="zh-CN" altLang="en-US" sz="2800" dirty="0"/>
              <a:t>随机变量的特征值</a:t>
            </a:r>
            <a:endParaRPr lang="zh-CN" altLang="en-US" sz="2800" dirty="0"/>
          </a:p>
          <a:p>
            <a:pPr eaLnBrk="1" hangingPunct="1">
              <a:lnSpc>
                <a:spcPct val="80000"/>
              </a:lnSpc>
            </a:pPr>
            <a:r>
              <a:rPr lang="en-US" altLang="zh-CN" sz="2800" dirty="0"/>
              <a:t>4</a:t>
            </a:r>
            <a:r>
              <a:rPr lang="zh-CN" altLang="en-US" sz="2800" dirty="0"/>
              <a:t>方差</a:t>
            </a:r>
            <a:endParaRPr lang="zh-CN" altLang="en-US" sz="2800" dirty="0"/>
          </a:p>
          <a:p>
            <a:pPr eaLnBrk="1" hangingPunct="1">
              <a:lnSpc>
                <a:spcPct val="80000"/>
              </a:lnSpc>
            </a:pPr>
            <a:r>
              <a:rPr lang="en-US" altLang="zh-CN" sz="2800" dirty="0"/>
              <a:t>5</a:t>
            </a:r>
            <a:r>
              <a:rPr lang="zh-CN" altLang="en-US" sz="2800" dirty="0"/>
              <a:t>标准偏差</a:t>
            </a:r>
            <a:endParaRPr lang="zh-CN" altLang="en-US" sz="2800" dirty="0"/>
          </a:p>
          <a:p>
            <a:pPr eaLnBrk="1" hangingPunct="1">
              <a:lnSpc>
                <a:spcPct val="80000"/>
              </a:lnSpc>
            </a:pPr>
            <a:r>
              <a:rPr lang="en-US" altLang="zh-CN" sz="2800" dirty="0"/>
              <a:t>6</a:t>
            </a:r>
            <a:r>
              <a:rPr lang="zh-CN" altLang="en-US" sz="2800" dirty="0"/>
              <a:t>包含因子</a:t>
            </a:r>
            <a:endParaRPr lang="zh-CN" altLang="en-US" sz="2800" dirty="0"/>
          </a:p>
          <a:p>
            <a:pPr eaLnBrk="1" hangingPunct="1">
              <a:lnSpc>
                <a:spcPct val="80000"/>
              </a:lnSpc>
            </a:pPr>
            <a:r>
              <a:rPr lang="en-US" altLang="zh-CN" sz="2800" dirty="0"/>
              <a:t>7</a:t>
            </a:r>
            <a:r>
              <a:rPr lang="zh-CN" altLang="en-US" sz="2800" dirty="0"/>
              <a:t>协方差和相关系数</a:t>
            </a:r>
            <a:endParaRPr lang="zh-CN" altLang="en-US" sz="2800" dirty="0"/>
          </a:p>
          <a:p>
            <a:pPr eaLnBrk="1" hangingPunct="1">
              <a:lnSpc>
                <a:spcPct val="80000"/>
              </a:lnSpc>
            </a:pPr>
            <a:r>
              <a:rPr lang="en-US" altLang="zh-CN" sz="2800" dirty="0"/>
              <a:t>8</a:t>
            </a:r>
            <a:r>
              <a:rPr lang="zh-CN" altLang="en-US" sz="2800" dirty="0"/>
              <a:t>中心极限定理</a:t>
            </a:r>
            <a:endParaRPr lang="zh-CN" alt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22531" name="Rectangle 3"/>
          <p:cNvSpPr>
            <a:spLocks noGrp="1"/>
          </p:cNvSpPr>
          <p:nvPr>
            <p:ph idx="1"/>
          </p:nvPr>
        </p:nvSpPr>
        <p:spPr>
          <a:ln/>
        </p:spPr>
        <p:txBody>
          <a:bodyPr vert="horz" wrap="square" lIns="91440" tIns="45720" rIns="91440" bIns="45720" anchor="t"/>
          <a:p>
            <a:pPr eaLnBrk="1" hangingPunct="1"/>
            <a:r>
              <a:rPr lang="en-US" altLang="zh-CN" dirty="0"/>
              <a:t>7</a:t>
            </a:r>
            <a:r>
              <a:rPr lang="zh-CN" altLang="en-US" dirty="0"/>
              <a:t>）</a:t>
            </a:r>
            <a:r>
              <a:rPr lang="en-US" altLang="zh-CN" dirty="0"/>
              <a:t>t</a:t>
            </a:r>
            <a:r>
              <a:rPr lang="zh-CN" altLang="en-US" dirty="0"/>
              <a:t>分布 </a:t>
            </a:r>
            <a:endParaRPr lang="zh-CN" altLang="en-US" dirty="0"/>
          </a:p>
          <a:p>
            <a:pPr eaLnBrk="1" hangingPunct="1"/>
            <a:r>
              <a:rPr lang="zh-CN" altLang="en-US" dirty="0"/>
              <a:t> </a:t>
            </a:r>
            <a:r>
              <a:rPr lang="zh-CN" altLang="en-US" sz="1200" dirty="0"/>
              <a:t>当</a:t>
            </a:r>
            <a:r>
              <a:rPr lang="en-US" altLang="zh-CN" sz="1200" dirty="0"/>
              <a:t>n</a:t>
            </a:r>
            <a:r>
              <a:rPr lang="zh-CN" altLang="en-US" sz="1200" dirty="0"/>
              <a:t>趋于无穷大时              </a:t>
            </a:r>
            <a:r>
              <a:rPr lang="en-US" altLang="zh-CN" sz="2400" dirty="0"/>
              <a:t>p</a:t>
            </a:r>
            <a:endParaRPr lang="en-US" altLang="zh-CN" sz="1200" dirty="0"/>
          </a:p>
          <a:p>
            <a:pPr eaLnBrk="1" hangingPunct="1"/>
            <a:r>
              <a:rPr lang="en-US" altLang="zh-CN" sz="1200" dirty="0"/>
              <a:t> t</a:t>
            </a:r>
            <a:r>
              <a:rPr lang="zh-CN" altLang="en-US" sz="1200" dirty="0"/>
              <a:t>分布趋于正态分布</a:t>
            </a:r>
            <a:r>
              <a:rPr lang="zh-CN" altLang="en-US" dirty="0"/>
              <a:t> </a:t>
            </a:r>
            <a:endParaRPr lang="zh-CN" altLang="en-US" dirty="0"/>
          </a:p>
          <a:p>
            <a:pPr eaLnBrk="1" hangingPunct="1"/>
            <a:endParaRPr lang="zh-CN" altLang="en-US" dirty="0"/>
          </a:p>
          <a:p>
            <a:pPr eaLnBrk="1" hangingPunct="1"/>
            <a:r>
              <a:rPr lang="zh-CN" altLang="en-US" sz="2400" dirty="0"/>
              <a:t>                                            </a:t>
            </a:r>
            <a:r>
              <a:rPr lang="en-US" altLang="zh-CN" sz="2400" dirty="0"/>
              <a:t>x</a:t>
            </a:r>
            <a:r>
              <a:rPr lang="en-US" altLang="zh-CN" dirty="0"/>
              <a:t>                      </a:t>
            </a:r>
            <a:endParaRPr lang="en-US" altLang="zh-CN" dirty="0"/>
          </a:p>
        </p:txBody>
      </p:sp>
      <p:sp>
        <p:nvSpPr>
          <p:cNvPr id="22532" name="Line 4"/>
          <p:cNvSpPr/>
          <p:nvPr/>
        </p:nvSpPr>
        <p:spPr>
          <a:xfrm>
            <a:off x="2484438" y="4868863"/>
            <a:ext cx="3024187" cy="0"/>
          </a:xfrm>
          <a:prstGeom prst="line">
            <a:avLst/>
          </a:prstGeom>
          <a:ln w="9525" cap="flat" cmpd="sng">
            <a:solidFill>
              <a:srgbClr val="000000"/>
            </a:solidFill>
            <a:prstDash val="solid"/>
            <a:headEnd type="none" w="med" len="med"/>
            <a:tailEnd type="triangle" w="med" len="med"/>
          </a:ln>
        </p:spPr>
      </p:sp>
      <p:sp>
        <p:nvSpPr>
          <p:cNvPr id="22533" name="Line 5"/>
          <p:cNvSpPr/>
          <p:nvPr/>
        </p:nvSpPr>
        <p:spPr>
          <a:xfrm flipV="1">
            <a:off x="3924300" y="2708275"/>
            <a:ext cx="0" cy="2665413"/>
          </a:xfrm>
          <a:prstGeom prst="line">
            <a:avLst/>
          </a:prstGeom>
          <a:ln w="9525" cap="flat" cmpd="sng">
            <a:solidFill>
              <a:srgbClr val="000000"/>
            </a:solidFill>
            <a:prstDash val="solid"/>
            <a:headEnd type="none" w="med" len="med"/>
            <a:tailEnd type="triangle" w="med" len="med"/>
          </a:ln>
        </p:spPr>
      </p:sp>
      <p:sp>
        <p:nvSpPr>
          <p:cNvPr id="22534" name="Freeform 6"/>
          <p:cNvSpPr/>
          <p:nvPr/>
        </p:nvSpPr>
        <p:spPr>
          <a:xfrm>
            <a:off x="2916238" y="3284538"/>
            <a:ext cx="1028700" cy="1403350"/>
          </a:xfrm>
          <a:custGeom>
            <a:avLst/>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1620" h="2210">
                <a:moveTo>
                  <a:pt x="0" y="2210"/>
                </a:moveTo>
                <a:cubicBezTo>
                  <a:pt x="135" y="2093"/>
                  <a:pt x="270" y="1976"/>
                  <a:pt x="360" y="1898"/>
                </a:cubicBezTo>
                <a:cubicBezTo>
                  <a:pt x="450" y="1820"/>
                  <a:pt x="480" y="1846"/>
                  <a:pt x="540" y="1742"/>
                </a:cubicBezTo>
                <a:cubicBezTo>
                  <a:pt x="600" y="1638"/>
                  <a:pt x="660" y="1430"/>
                  <a:pt x="720" y="1274"/>
                </a:cubicBezTo>
                <a:cubicBezTo>
                  <a:pt x="780" y="1118"/>
                  <a:pt x="840" y="936"/>
                  <a:pt x="900" y="806"/>
                </a:cubicBezTo>
                <a:cubicBezTo>
                  <a:pt x="960" y="676"/>
                  <a:pt x="1020" y="598"/>
                  <a:pt x="1080" y="494"/>
                </a:cubicBezTo>
                <a:cubicBezTo>
                  <a:pt x="1140" y="390"/>
                  <a:pt x="1200" y="260"/>
                  <a:pt x="1260" y="182"/>
                </a:cubicBezTo>
                <a:cubicBezTo>
                  <a:pt x="1320" y="104"/>
                  <a:pt x="1380" y="52"/>
                  <a:pt x="1440" y="26"/>
                </a:cubicBezTo>
                <a:cubicBezTo>
                  <a:pt x="1500" y="0"/>
                  <a:pt x="1590" y="26"/>
                  <a:pt x="1620" y="26"/>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2535" name="Freeform 7"/>
          <p:cNvSpPr/>
          <p:nvPr/>
        </p:nvSpPr>
        <p:spPr>
          <a:xfrm>
            <a:off x="2843213" y="3500438"/>
            <a:ext cx="1143000" cy="1123950"/>
          </a:xfrm>
          <a:custGeom>
            <a:avLst/>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1800" h="1768">
                <a:moveTo>
                  <a:pt x="0" y="1742"/>
                </a:moveTo>
                <a:cubicBezTo>
                  <a:pt x="60" y="1755"/>
                  <a:pt x="120" y="1768"/>
                  <a:pt x="180" y="1742"/>
                </a:cubicBezTo>
                <a:cubicBezTo>
                  <a:pt x="240" y="1716"/>
                  <a:pt x="270" y="1664"/>
                  <a:pt x="360" y="1586"/>
                </a:cubicBezTo>
                <a:cubicBezTo>
                  <a:pt x="450" y="1508"/>
                  <a:pt x="600" y="1404"/>
                  <a:pt x="720" y="1274"/>
                </a:cubicBezTo>
                <a:cubicBezTo>
                  <a:pt x="840" y="1144"/>
                  <a:pt x="990" y="936"/>
                  <a:pt x="1080" y="806"/>
                </a:cubicBezTo>
                <a:cubicBezTo>
                  <a:pt x="1170" y="676"/>
                  <a:pt x="1200" y="598"/>
                  <a:pt x="1260" y="494"/>
                </a:cubicBezTo>
                <a:cubicBezTo>
                  <a:pt x="1320" y="390"/>
                  <a:pt x="1380" y="260"/>
                  <a:pt x="1440" y="182"/>
                </a:cubicBezTo>
                <a:cubicBezTo>
                  <a:pt x="1500" y="104"/>
                  <a:pt x="1560" y="52"/>
                  <a:pt x="1620" y="26"/>
                </a:cubicBezTo>
                <a:cubicBezTo>
                  <a:pt x="1680" y="0"/>
                  <a:pt x="1770" y="26"/>
                  <a:pt x="1800" y="26"/>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2536" name="Freeform 8"/>
          <p:cNvSpPr/>
          <p:nvPr/>
        </p:nvSpPr>
        <p:spPr>
          <a:xfrm flipH="1">
            <a:off x="3924300" y="3284538"/>
            <a:ext cx="1028700" cy="1403350"/>
          </a:xfrm>
          <a:custGeom>
            <a:avLst/>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1620" h="2210">
                <a:moveTo>
                  <a:pt x="0" y="2210"/>
                </a:moveTo>
                <a:cubicBezTo>
                  <a:pt x="135" y="2093"/>
                  <a:pt x="270" y="1976"/>
                  <a:pt x="360" y="1898"/>
                </a:cubicBezTo>
                <a:cubicBezTo>
                  <a:pt x="450" y="1820"/>
                  <a:pt x="480" y="1846"/>
                  <a:pt x="540" y="1742"/>
                </a:cubicBezTo>
                <a:cubicBezTo>
                  <a:pt x="600" y="1638"/>
                  <a:pt x="660" y="1430"/>
                  <a:pt x="720" y="1274"/>
                </a:cubicBezTo>
                <a:cubicBezTo>
                  <a:pt x="780" y="1118"/>
                  <a:pt x="840" y="936"/>
                  <a:pt x="900" y="806"/>
                </a:cubicBezTo>
                <a:cubicBezTo>
                  <a:pt x="960" y="676"/>
                  <a:pt x="1020" y="598"/>
                  <a:pt x="1080" y="494"/>
                </a:cubicBezTo>
                <a:cubicBezTo>
                  <a:pt x="1140" y="390"/>
                  <a:pt x="1200" y="260"/>
                  <a:pt x="1260" y="182"/>
                </a:cubicBezTo>
                <a:cubicBezTo>
                  <a:pt x="1320" y="104"/>
                  <a:pt x="1380" y="52"/>
                  <a:pt x="1440" y="26"/>
                </a:cubicBezTo>
                <a:cubicBezTo>
                  <a:pt x="1500" y="0"/>
                  <a:pt x="1590" y="26"/>
                  <a:pt x="1620" y="26"/>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2537" name="Freeform 9"/>
          <p:cNvSpPr/>
          <p:nvPr/>
        </p:nvSpPr>
        <p:spPr>
          <a:xfrm flipH="1">
            <a:off x="3851275" y="3500438"/>
            <a:ext cx="1143000" cy="1123950"/>
          </a:xfrm>
          <a:custGeom>
            <a:avLst/>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pathLst>
              <a:path w="1800" h="1768">
                <a:moveTo>
                  <a:pt x="0" y="1742"/>
                </a:moveTo>
                <a:cubicBezTo>
                  <a:pt x="60" y="1755"/>
                  <a:pt x="120" y="1768"/>
                  <a:pt x="180" y="1742"/>
                </a:cubicBezTo>
                <a:cubicBezTo>
                  <a:pt x="240" y="1716"/>
                  <a:pt x="270" y="1664"/>
                  <a:pt x="360" y="1586"/>
                </a:cubicBezTo>
                <a:cubicBezTo>
                  <a:pt x="450" y="1508"/>
                  <a:pt x="600" y="1404"/>
                  <a:pt x="720" y="1274"/>
                </a:cubicBezTo>
                <a:cubicBezTo>
                  <a:pt x="840" y="1144"/>
                  <a:pt x="990" y="936"/>
                  <a:pt x="1080" y="806"/>
                </a:cubicBezTo>
                <a:cubicBezTo>
                  <a:pt x="1170" y="676"/>
                  <a:pt x="1200" y="598"/>
                  <a:pt x="1260" y="494"/>
                </a:cubicBezTo>
                <a:cubicBezTo>
                  <a:pt x="1320" y="390"/>
                  <a:pt x="1380" y="260"/>
                  <a:pt x="1440" y="182"/>
                </a:cubicBezTo>
                <a:cubicBezTo>
                  <a:pt x="1500" y="104"/>
                  <a:pt x="1560" y="52"/>
                  <a:pt x="1620" y="26"/>
                </a:cubicBezTo>
                <a:cubicBezTo>
                  <a:pt x="1680" y="0"/>
                  <a:pt x="1770" y="26"/>
                  <a:pt x="1800" y="26"/>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2538" name="Rectangle 11"/>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22539" name="Object 10"/>
          <p:cNvGraphicFramePr>
            <a:graphicFrameLocks noChangeAspect="1"/>
          </p:cNvGraphicFramePr>
          <p:nvPr/>
        </p:nvGraphicFramePr>
        <p:xfrm>
          <a:off x="1692275" y="5229225"/>
          <a:ext cx="1727200" cy="908050"/>
        </p:xfrm>
        <a:graphic>
          <a:graphicData uri="http://schemas.openxmlformats.org/presentationml/2006/ole">
            <mc:AlternateContent xmlns:mc="http://schemas.openxmlformats.org/markup-compatibility/2006">
              <mc:Choice xmlns:v="urn:schemas-microsoft-com:vml" Requires="v">
                <p:oleObj spid="_x0000_s3095" name="" r:id="rId1" imgW="927100" imgH="482600" progId="Equation.3">
                  <p:embed/>
                </p:oleObj>
              </mc:Choice>
              <mc:Fallback>
                <p:oleObj name="" r:id="rId1" imgW="927100" imgH="482600" progId="Equation.3">
                  <p:embed/>
                  <p:pic>
                    <p:nvPicPr>
                      <p:cNvPr id="0" name="图片 3094"/>
                      <p:cNvPicPr/>
                      <p:nvPr/>
                    </p:nvPicPr>
                    <p:blipFill>
                      <a:blip r:embed="rId2"/>
                      <a:stretch>
                        <a:fillRect/>
                      </a:stretch>
                    </p:blipFill>
                    <p:spPr>
                      <a:xfrm>
                        <a:off x="1692275" y="5229225"/>
                        <a:ext cx="1727200" cy="908050"/>
                      </a:xfrm>
                      <a:prstGeom prst="rect">
                        <a:avLst/>
                      </a:prstGeom>
                      <a:noFill/>
                      <a:ln w="38100">
                        <a:noFill/>
                        <a:miter/>
                      </a:ln>
                    </p:spPr>
                  </p:pic>
                </p:oleObj>
              </mc:Fallback>
            </mc:AlternateContent>
          </a:graphicData>
        </a:graphic>
      </p:graphicFrame>
      <p:sp>
        <p:nvSpPr>
          <p:cNvPr id="22540" name="Rectangle 13"/>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22541" name="Object 12"/>
          <p:cNvGraphicFramePr>
            <a:graphicFrameLocks noChangeAspect="1"/>
          </p:cNvGraphicFramePr>
          <p:nvPr/>
        </p:nvGraphicFramePr>
        <p:xfrm>
          <a:off x="4140200" y="5373688"/>
          <a:ext cx="792163" cy="755650"/>
        </p:xfrm>
        <a:graphic>
          <a:graphicData uri="http://schemas.openxmlformats.org/presentationml/2006/ole">
            <mc:AlternateContent xmlns:mc="http://schemas.openxmlformats.org/markup-compatibility/2006">
              <mc:Choice xmlns:v="urn:schemas-microsoft-com:vml" Requires="v">
                <p:oleObj spid="_x0000_s3097" name="" r:id="rId3" imgW="405765" imgH="393065" progId="Equation.3">
                  <p:embed/>
                </p:oleObj>
              </mc:Choice>
              <mc:Fallback>
                <p:oleObj name="" r:id="rId3" imgW="405765" imgH="393065" progId="Equation.3">
                  <p:embed/>
                  <p:pic>
                    <p:nvPicPr>
                      <p:cNvPr id="0" name="图片 3096"/>
                      <p:cNvPicPr/>
                      <p:nvPr/>
                    </p:nvPicPr>
                    <p:blipFill>
                      <a:blip r:embed="rId4"/>
                      <a:stretch>
                        <a:fillRect/>
                      </a:stretch>
                    </p:blipFill>
                    <p:spPr>
                      <a:xfrm>
                        <a:off x="4140200" y="5373688"/>
                        <a:ext cx="792163" cy="755650"/>
                      </a:xfrm>
                      <a:prstGeom prst="rect">
                        <a:avLst/>
                      </a:prstGeom>
                      <a:noFill/>
                      <a:ln w="38100">
                        <a:noFill/>
                        <a:miter/>
                      </a:ln>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23555" name="Rectangle 3"/>
          <p:cNvSpPr>
            <a:spLocks noGrp="1"/>
          </p:cNvSpPr>
          <p:nvPr>
            <p:ph idx="1"/>
          </p:nvPr>
        </p:nvSpPr>
        <p:spPr>
          <a:ln/>
        </p:spPr>
        <p:txBody>
          <a:bodyPr vert="horz" wrap="square" lIns="91440" tIns="45720" rIns="91440" bIns="45720" anchor="t"/>
          <a:p>
            <a:pPr eaLnBrk="1" hangingPunct="1"/>
            <a:r>
              <a:rPr lang="en-US" altLang="zh-CN" dirty="0"/>
              <a:t>3 </a:t>
            </a:r>
            <a:r>
              <a:rPr lang="zh-CN" altLang="en-US" dirty="0"/>
              <a:t>随机变量的特征值和估计量</a:t>
            </a:r>
            <a:endParaRPr lang="zh-CN" altLang="en-US" dirty="0"/>
          </a:p>
          <a:p>
            <a:pPr eaLnBrk="1" hangingPunct="1">
              <a:buNone/>
            </a:pPr>
            <a:r>
              <a:rPr lang="zh-CN" altLang="en-US" dirty="0"/>
              <a:t>  </a:t>
            </a:r>
            <a:r>
              <a:rPr lang="en-US" altLang="zh-CN" dirty="0"/>
              <a:t>3.1 </a:t>
            </a:r>
            <a:r>
              <a:rPr lang="zh-CN" altLang="en-US" dirty="0"/>
              <a:t>数学期望（总体均值）</a:t>
            </a:r>
            <a:endParaRPr lang="zh-CN" altLang="en-US" dirty="0"/>
          </a:p>
          <a:p>
            <a:pPr eaLnBrk="1" hangingPunct="1">
              <a:buNone/>
            </a:pPr>
            <a:endParaRPr lang="zh-CN" altLang="en-US" dirty="0"/>
          </a:p>
          <a:p>
            <a:pPr eaLnBrk="1" hangingPunct="1">
              <a:buNone/>
            </a:pPr>
            <a:r>
              <a:rPr lang="zh-CN" altLang="en-US" dirty="0"/>
              <a:t>   数学期望就是总体的平均值，是一个极限值</a:t>
            </a:r>
            <a:r>
              <a:rPr lang="en-US" altLang="zh-CN" dirty="0"/>
              <a:t>μ</a:t>
            </a:r>
            <a:r>
              <a:rPr lang="zh-CN" altLang="en-US" dirty="0"/>
              <a:t>。 </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24579" name="Rectangle 3"/>
          <p:cNvSpPr>
            <a:spLocks noGrp="1"/>
          </p:cNvSpPr>
          <p:nvPr>
            <p:ph idx="1"/>
          </p:nvPr>
        </p:nvSpPr>
        <p:spPr>
          <a:ln/>
        </p:spPr>
        <p:txBody>
          <a:bodyPr vert="horz" wrap="square" lIns="91440" tIns="45720" rIns="91440" bIns="45720" anchor="t"/>
          <a:p>
            <a:pPr eaLnBrk="1" hangingPunct="1"/>
            <a:r>
              <a:rPr lang="en-US" altLang="zh-CN" dirty="0"/>
              <a:t>3.2 </a:t>
            </a:r>
            <a:r>
              <a:rPr lang="zh-CN" altLang="en-US" dirty="0"/>
              <a:t>样本均值</a:t>
            </a:r>
            <a:endParaRPr lang="zh-CN" altLang="en-US" dirty="0"/>
          </a:p>
          <a:p>
            <a:pPr eaLnBrk="1" hangingPunct="1">
              <a:buNone/>
            </a:pPr>
            <a:r>
              <a:rPr lang="zh-CN" altLang="en-US" dirty="0"/>
              <a:t>   有限个测量结果的平均值</a:t>
            </a:r>
            <a:endParaRPr lang="zh-CN" altLang="en-US" dirty="0"/>
          </a:p>
          <a:p>
            <a:pPr eaLnBrk="1" hangingPunct="1"/>
            <a:r>
              <a:rPr lang="en-US" altLang="zh-CN" dirty="0"/>
              <a:t>3.2 </a:t>
            </a:r>
            <a:r>
              <a:rPr lang="zh-CN" altLang="en-US" dirty="0"/>
              <a:t>误差</a:t>
            </a:r>
            <a:endParaRPr lang="zh-CN" altLang="en-US" dirty="0"/>
          </a:p>
          <a:p>
            <a:pPr eaLnBrk="1" hangingPunct="1">
              <a:buNone/>
            </a:pPr>
            <a:r>
              <a:rPr lang="zh-CN" altLang="en-US" dirty="0"/>
              <a:t>   测量结果与真值之差</a:t>
            </a:r>
            <a:endParaRPr lang="zh-CN" altLang="en-US" dirty="0"/>
          </a:p>
          <a:p>
            <a:pPr eaLnBrk="1" hangingPunct="1"/>
            <a:r>
              <a:rPr lang="en-US" altLang="zh-CN" dirty="0"/>
              <a:t>3.3 </a:t>
            </a:r>
            <a:r>
              <a:rPr lang="zh-CN" altLang="en-US" dirty="0"/>
              <a:t>系统误差</a:t>
            </a:r>
            <a:endParaRPr lang="zh-CN" altLang="en-US" dirty="0"/>
          </a:p>
          <a:p>
            <a:pPr eaLnBrk="1" hangingPunct="1">
              <a:buNone/>
            </a:pPr>
            <a:r>
              <a:rPr lang="zh-CN" altLang="en-US" dirty="0"/>
              <a:t>  总体均值与真值之差</a:t>
            </a:r>
            <a:endParaRPr lang="zh-CN" altLang="en-US" dirty="0"/>
          </a:p>
          <a:p>
            <a:pPr eaLnBrk="1" hangingPunct="1"/>
            <a:endParaRPr lang="en-US" altLang="zh-C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25603" name="Rectangle 3"/>
          <p:cNvSpPr>
            <a:spLocks noGrp="1"/>
          </p:cNvSpPr>
          <p:nvPr>
            <p:ph idx="1"/>
          </p:nvPr>
        </p:nvSpPr>
        <p:spPr>
          <a:ln/>
        </p:spPr>
        <p:txBody>
          <a:bodyPr vert="horz" wrap="square" lIns="91440" tIns="45720" rIns="91440" bIns="45720" anchor="t"/>
          <a:p>
            <a:pPr marL="609600" indent="-609600" eaLnBrk="1" hangingPunct="1"/>
            <a:r>
              <a:rPr lang="en-US" altLang="zh-CN" dirty="0"/>
              <a:t>3.4 </a:t>
            </a:r>
            <a:r>
              <a:rPr lang="zh-CN" altLang="en-US" dirty="0"/>
              <a:t>随机误差</a:t>
            </a:r>
            <a:endParaRPr lang="zh-CN" altLang="en-US" dirty="0"/>
          </a:p>
          <a:p>
            <a:pPr marL="609600" indent="-609600" eaLnBrk="1" hangingPunct="1">
              <a:buNone/>
            </a:pPr>
            <a:r>
              <a:rPr lang="zh-CN" altLang="en-US" dirty="0"/>
              <a:t>     测量结果与总体均值之差</a:t>
            </a:r>
            <a:endParaRPr lang="zh-CN" altLang="en-US" dirty="0"/>
          </a:p>
          <a:p>
            <a:pPr marL="609600" indent="-609600" eaLnBrk="1" hangingPunct="1"/>
            <a:r>
              <a:rPr lang="en-US" altLang="zh-CN" dirty="0"/>
              <a:t>3.5</a:t>
            </a:r>
            <a:r>
              <a:rPr lang="zh-CN" altLang="en-US" dirty="0"/>
              <a:t>残差</a:t>
            </a:r>
            <a:endParaRPr lang="zh-CN" altLang="en-US" dirty="0"/>
          </a:p>
          <a:p>
            <a:pPr marL="609600" indent="-609600" eaLnBrk="1" hangingPunct="1">
              <a:buNone/>
            </a:pPr>
            <a:r>
              <a:rPr lang="zh-CN" altLang="en-US" dirty="0"/>
              <a:t>    测量结果与样本均值之差</a:t>
            </a:r>
            <a:endParaRPr lang="zh-CN" altLang="en-US" dirty="0"/>
          </a:p>
          <a:p>
            <a:pPr marL="609600" indent="-609600" eaLnBrk="1" hangingPunct="1"/>
            <a:endParaRPr lang="en-US" altLang="zh-C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26627" name="Rectangle 3"/>
          <p:cNvSpPr>
            <a:spLocks noGrp="1"/>
          </p:cNvSpPr>
          <p:nvPr>
            <p:ph idx="1"/>
          </p:nvPr>
        </p:nvSpPr>
        <p:spPr>
          <a:ln/>
        </p:spPr>
        <p:txBody>
          <a:bodyPr vert="horz" wrap="square" lIns="91440" tIns="45720" rIns="91440" bIns="45720" anchor="t"/>
          <a:p>
            <a:pPr eaLnBrk="1" hangingPunct="1"/>
            <a:r>
              <a:rPr lang="en-US" altLang="zh-CN" dirty="0"/>
              <a:t>4 </a:t>
            </a:r>
            <a:r>
              <a:rPr lang="zh-CN" altLang="en-US" dirty="0"/>
              <a:t>方差  </a:t>
            </a:r>
            <a:endParaRPr lang="zh-CN" altLang="en-US" dirty="0"/>
          </a:p>
          <a:p>
            <a:pPr eaLnBrk="1" hangingPunct="1">
              <a:buNone/>
            </a:pPr>
            <a:r>
              <a:rPr lang="zh-CN" altLang="en-US" dirty="0"/>
              <a:t>   表示测量结果相对于数学期望的分散程度。如果以各测量值与期望的差（残差）直接表示这种分散性，由于残差正负相消，残差的和为零，无法反映这种分散性，所以采用残差的平方和的形式，即方差。</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27651" name="Rectangle 3"/>
          <p:cNvSpPr>
            <a:spLocks noGrp="1"/>
          </p:cNvSpPr>
          <p:nvPr>
            <p:ph idx="1"/>
          </p:nvPr>
        </p:nvSpPr>
        <p:spPr>
          <a:ln/>
        </p:spPr>
        <p:txBody>
          <a:bodyPr vert="horz" wrap="square" lIns="91440" tIns="45720" rIns="91440" bIns="45720" anchor="t"/>
          <a:p>
            <a:pPr eaLnBrk="1" hangingPunct="1"/>
            <a:r>
              <a:rPr lang="en-US" altLang="zh-CN" dirty="0"/>
              <a:t>4.1 </a:t>
            </a:r>
            <a:r>
              <a:rPr lang="zh-CN" altLang="en-US" dirty="0"/>
              <a:t>总体方差</a:t>
            </a:r>
            <a:endParaRPr lang="zh-CN" altLang="en-US" dirty="0"/>
          </a:p>
          <a:p>
            <a:pPr eaLnBrk="1" hangingPunct="1"/>
            <a:endParaRPr lang="zh-CN" altLang="en-US" dirty="0"/>
          </a:p>
          <a:p>
            <a:pPr eaLnBrk="1" hangingPunct="1">
              <a:buNone/>
            </a:pPr>
            <a:r>
              <a:rPr lang="zh-CN" altLang="en-US" dirty="0"/>
              <a:t>   离散型变量的方差   </a:t>
            </a:r>
            <a:endParaRPr lang="zh-CN" altLang="en-US" dirty="0"/>
          </a:p>
          <a:p>
            <a:pPr eaLnBrk="1" hangingPunct="1">
              <a:buNone/>
            </a:pPr>
            <a:r>
              <a:rPr lang="zh-CN" altLang="en-US" dirty="0"/>
              <a:t>  </a:t>
            </a:r>
            <a:endParaRPr lang="zh-CN" altLang="en-US" dirty="0"/>
          </a:p>
          <a:p>
            <a:pPr eaLnBrk="1" hangingPunct="1">
              <a:buNone/>
            </a:pPr>
            <a:r>
              <a:rPr lang="zh-CN" altLang="en-US" dirty="0"/>
              <a:t>   连续型变量的方差   </a:t>
            </a:r>
            <a:endParaRPr lang="zh-CN" altLang="en-US" dirty="0"/>
          </a:p>
        </p:txBody>
      </p:sp>
      <p:sp>
        <p:nvSpPr>
          <p:cNvPr id="27652"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27653" name="Object 4"/>
          <p:cNvGraphicFramePr>
            <a:graphicFrameLocks noChangeAspect="1"/>
          </p:cNvGraphicFramePr>
          <p:nvPr/>
        </p:nvGraphicFramePr>
        <p:xfrm>
          <a:off x="5148263" y="2924175"/>
          <a:ext cx="1800225" cy="1001713"/>
        </p:xfrm>
        <a:graphic>
          <a:graphicData uri="http://schemas.openxmlformats.org/presentationml/2006/ole">
            <mc:AlternateContent xmlns:mc="http://schemas.openxmlformats.org/markup-compatibility/2006">
              <mc:Choice xmlns:v="urn:schemas-microsoft-com:vml" Requires="v">
                <p:oleObj spid="_x0000_s3100" name="" r:id="rId1" imgW="1155700" imgH="711200" progId="Equation.3">
                  <p:embed/>
                </p:oleObj>
              </mc:Choice>
              <mc:Fallback>
                <p:oleObj name="" r:id="rId1" imgW="1155700" imgH="711200" progId="Equation.3">
                  <p:embed/>
                  <p:pic>
                    <p:nvPicPr>
                      <p:cNvPr id="0" name="图片 3099"/>
                      <p:cNvPicPr/>
                      <p:nvPr/>
                    </p:nvPicPr>
                    <p:blipFill>
                      <a:blip r:embed="rId2"/>
                      <a:stretch>
                        <a:fillRect/>
                      </a:stretch>
                    </p:blipFill>
                    <p:spPr>
                      <a:xfrm>
                        <a:off x="5148263" y="2924175"/>
                        <a:ext cx="1800225" cy="1001713"/>
                      </a:xfrm>
                      <a:prstGeom prst="rect">
                        <a:avLst/>
                      </a:prstGeom>
                      <a:noFill/>
                      <a:ln w="38100">
                        <a:noFill/>
                        <a:miter/>
                      </a:ln>
                    </p:spPr>
                  </p:pic>
                </p:oleObj>
              </mc:Fallback>
            </mc:AlternateContent>
          </a:graphicData>
        </a:graphic>
      </p:graphicFrame>
      <p:sp>
        <p:nvSpPr>
          <p:cNvPr id="27654"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27655" name="Object 6"/>
          <p:cNvGraphicFramePr>
            <a:graphicFrameLocks noChangeAspect="1"/>
          </p:cNvGraphicFramePr>
          <p:nvPr/>
        </p:nvGraphicFramePr>
        <p:xfrm>
          <a:off x="5508625" y="4437063"/>
          <a:ext cx="1727200" cy="506412"/>
        </p:xfrm>
        <a:graphic>
          <a:graphicData uri="http://schemas.openxmlformats.org/presentationml/2006/ole">
            <mc:AlternateContent xmlns:mc="http://schemas.openxmlformats.org/markup-compatibility/2006">
              <mc:Choice xmlns:v="urn:schemas-microsoft-com:vml" Requires="v">
                <p:oleObj spid="_x0000_s3102" name="" r:id="rId3" imgW="1091565" imgH="228600" progId="Equation.3">
                  <p:embed/>
                </p:oleObj>
              </mc:Choice>
              <mc:Fallback>
                <p:oleObj name="" r:id="rId3" imgW="1091565" imgH="228600" progId="Equation.3">
                  <p:embed/>
                  <p:pic>
                    <p:nvPicPr>
                      <p:cNvPr id="0" name="图片 3101"/>
                      <p:cNvPicPr/>
                      <p:nvPr/>
                    </p:nvPicPr>
                    <p:blipFill>
                      <a:blip r:embed="rId4"/>
                      <a:stretch>
                        <a:fillRect/>
                      </a:stretch>
                    </p:blipFill>
                    <p:spPr>
                      <a:xfrm>
                        <a:off x="5508625" y="4437063"/>
                        <a:ext cx="1727200" cy="506412"/>
                      </a:xfrm>
                      <a:prstGeom prst="rect">
                        <a:avLst/>
                      </a:prstGeom>
                      <a:noFill/>
                      <a:ln w="38100">
                        <a:noFill/>
                        <a:miter/>
                      </a:ln>
                    </p:spPr>
                  </p:pic>
                </p:oleObj>
              </mc:Fallback>
            </mc:AlternateContent>
          </a:graphicData>
        </a:graphic>
      </p:graphicFrame>
      <p:sp>
        <p:nvSpPr>
          <p:cNvPr id="27656" name="Rectangle 9"/>
          <p:cNvSpPr/>
          <p:nvPr/>
        </p:nvSpPr>
        <p:spPr>
          <a:xfrm>
            <a:off x="0" y="3290888"/>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27657" name="Object 8"/>
          <p:cNvGraphicFramePr>
            <a:graphicFrameLocks noChangeAspect="1"/>
          </p:cNvGraphicFramePr>
          <p:nvPr/>
        </p:nvGraphicFramePr>
        <p:xfrm>
          <a:off x="5364163" y="4365625"/>
          <a:ext cx="460375" cy="636588"/>
        </p:xfrm>
        <a:graphic>
          <a:graphicData uri="http://schemas.openxmlformats.org/presentationml/2006/ole">
            <mc:AlternateContent xmlns:mc="http://schemas.openxmlformats.org/markup-compatibility/2006">
              <mc:Choice xmlns:v="urn:schemas-microsoft-com:vml" Requires="v">
                <p:oleObj spid="_x0000_s3101" name="" r:id="rId5" imgW="203200" imgH="279400" progId="Equation.3">
                  <p:embed/>
                </p:oleObj>
              </mc:Choice>
              <mc:Fallback>
                <p:oleObj name="" r:id="rId5" imgW="203200" imgH="279400" progId="Equation.3">
                  <p:embed/>
                  <p:pic>
                    <p:nvPicPr>
                      <p:cNvPr id="0" name="图片 3100"/>
                      <p:cNvPicPr/>
                      <p:nvPr/>
                    </p:nvPicPr>
                    <p:blipFill>
                      <a:blip r:embed="rId6"/>
                      <a:stretch>
                        <a:fillRect/>
                      </a:stretch>
                    </p:blipFill>
                    <p:spPr>
                      <a:xfrm>
                        <a:off x="5364163" y="4365625"/>
                        <a:ext cx="460375" cy="636588"/>
                      </a:xfrm>
                      <a:prstGeom prst="rect">
                        <a:avLst/>
                      </a:prstGeom>
                      <a:noFill/>
                      <a:ln w="38100">
                        <a:noFill/>
                        <a:miter/>
                      </a:ln>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28675" name="Rectangle 3"/>
          <p:cNvSpPr>
            <a:spLocks noGrp="1"/>
          </p:cNvSpPr>
          <p:nvPr>
            <p:ph idx="1"/>
          </p:nvPr>
        </p:nvSpPr>
        <p:spPr>
          <a:ln/>
        </p:spPr>
        <p:txBody>
          <a:bodyPr vert="horz" wrap="square" lIns="91440" tIns="45720" rIns="91440" bIns="45720" anchor="t"/>
          <a:p>
            <a:pPr eaLnBrk="1" hangingPunct="1"/>
            <a:r>
              <a:rPr lang="en-US" altLang="zh-CN" dirty="0"/>
              <a:t>4.2 </a:t>
            </a:r>
            <a:r>
              <a:rPr lang="zh-CN" altLang="en-US" dirty="0"/>
              <a:t>样本方差  </a:t>
            </a:r>
            <a:endParaRPr lang="zh-CN" altLang="en-US" dirty="0"/>
          </a:p>
          <a:p>
            <a:pPr eaLnBrk="1" hangingPunct="1"/>
            <a:endParaRPr lang="zh-CN" altLang="en-US" dirty="0"/>
          </a:p>
          <a:p>
            <a:pPr eaLnBrk="1" hangingPunct="1"/>
            <a:endParaRPr lang="zh-CN" altLang="en-US" dirty="0"/>
          </a:p>
          <a:p>
            <a:pPr eaLnBrk="1" hangingPunct="1">
              <a:buNone/>
            </a:pPr>
            <a:r>
              <a:rPr lang="zh-CN" altLang="en-US" dirty="0"/>
              <a:t>         </a:t>
            </a:r>
            <a:r>
              <a:rPr lang="en-US" altLang="zh-CN" dirty="0"/>
              <a:t>s(x)=</a:t>
            </a:r>
            <a:endParaRPr lang="en-US" altLang="zh-CN" dirty="0"/>
          </a:p>
        </p:txBody>
      </p:sp>
      <p:sp>
        <p:nvSpPr>
          <p:cNvPr id="28676"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28677" name="Object 4"/>
          <p:cNvGraphicFramePr>
            <a:graphicFrameLocks noChangeAspect="1"/>
          </p:cNvGraphicFramePr>
          <p:nvPr/>
        </p:nvGraphicFramePr>
        <p:xfrm>
          <a:off x="3816350" y="3375025"/>
          <a:ext cx="2249488" cy="1214438"/>
        </p:xfrm>
        <a:graphic>
          <a:graphicData uri="http://schemas.openxmlformats.org/presentationml/2006/ole">
            <mc:AlternateContent xmlns:mc="http://schemas.openxmlformats.org/markup-compatibility/2006">
              <mc:Choice xmlns:v="urn:schemas-microsoft-com:vml" Requires="v">
                <p:oleObj spid="_x0000_s3099" name="" r:id="rId1" imgW="786765" imgH="444500" progId="Equation.3">
                  <p:embed/>
                </p:oleObj>
              </mc:Choice>
              <mc:Fallback>
                <p:oleObj name="" r:id="rId1" imgW="786765" imgH="444500" progId="Equation.3">
                  <p:embed/>
                  <p:pic>
                    <p:nvPicPr>
                      <p:cNvPr id="0" name="图片 3098"/>
                      <p:cNvPicPr/>
                      <p:nvPr/>
                    </p:nvPicPr>
                    <p:blipFill>
                      <a:blip r:embed="rId2"/>
                      <a:stretch>
                        <a:fillRect/>
                      </a:stretch>
                    </p:blipFill>
                    <p:spPr>
                      <a:xfrm>
                        <a:off x="3816350" y="3375025"/>
                        <a:ext cx="2249488" cy="1214438"/>
                      </a:xfrm>
                      <a:prstGeom prst="rect">
                        <a:avLst/>
                      </a:prstGeom>
                      <a:noFill/>
                      <a:ln w="38100">
                        <a:noFill/>
                        <a:miter/>
                      </a:ln>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29699" name="Rectangle 3"/>
          <p:cNvSpPr>
            <a:spLocks noGrp="1"/>
          </p:cNvSpPr>
          <p:nvPr>
            <p:ph idx="1"/>
          </p:nvPr>
        </p:nvSpPr>
        <p:spPr>
          <a:ln/>
        </p:spPr>
        <p:txBody>
          <a:bodyPr vert="horz" wrap="square" lIns="91440" tIns="45720" rIns="91440" bIns="45720" anchor="t"/>
          <a:p>
            <a:pPr eaLnBrk="1" hangingPunct="1"/>
            <a:r>
              <a:rPr lang="en-US" altLang="zh-CN" dirty="0"/>
              <a:t>4.3 </a:t>
            </a:r>
            <a:r>
              <a:rPr lang="zh-CN" altLang="en-US" dirty="0"/>
              <a:t>方差的性质：</a:t>
            </a:r>
            <a:endParaRPr lang="zh-CN" altLang="en-US" dirty="0"/>
          </a:p>
          <a:p>
            <a:pPr eaLnBrk="1" hangingPunct="1"/>
            <a:r>
              <a:rPr lang="en-US" altLang="zh-CN" dirty="0"/>
              <a:t>1</a:t>
            </a:r>
            <a:r>
              <a:rPr lang="zh-CN" altLang="en-US" dirty="0"/>
              <a:t>）常数的方差为零</a:t>
            </a:r>
            <a:endParaRPr lang="zh-CN" altLang="en-US" dirty="0"/>
          </a:p>
          <a:p>
            <a:pPr eaLnBrk="1" hangingPunct="1">
              <a:buNone/>
            </a:pPr>
            <a:endParaRPr lang="zh-CN" altLang="en-US" dirty="0"/>
          </a:p>
          <a:p>
            <a:pPr eaLnBrk="1" hangingPunct="1">
              <a:buNone/>
            </a:pPr>
            <a:r>
              <a:rPr lang="zh-CN" altLang="en-US" dirty="0"/>
              <a:t>                   </a:t>
            </a:r>
            <a:endParaRPr lang="zh-CN" altLang="en-US" dirty="0"/>
          </a:p>
          <a:p>
            <a:pPr eaLnBrk="1" hangingPunct="1">
              <a:buNone/>
            </a:pPr>
            <a:r>
              <a:rPr lang="zh-CN" altLang="en-US" dirty="0"/>
              <a:t>                                </a:t>
            </a:r>
            <a:r>
              <a:rPr lang="en-US" altLang="zh-CN" dirty="0"/>
              <a:t>c</a:t>
            </a:r>
            <a:r>
              <a:rPr lang="zh-CN" altLang="en-US" dirty="0"/>
              <a:t>为常数</a:t>
            </a:r>
            <a:endParaRPr lang="zh-CN" altLang="en-US" dirty="0"/>
          </a:p>
        </p:txBody>
      </p:sp>
      <p:sp>
        <p:nvSpPr>
          <p:cNvPr id="29700"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29701" name="Object 4"/>
          <p:cNvGraphicFramePr>
            <a:graphicFrameLocks noChangeAspect="1"/>
          </p:cNvGraphicFramePr>
          <p:nvPr/>
        </p:nvGraphicFramePr>
        <p:xfrm>
          <a:off x="2411413" y="3716338"/>
          <a:ext cx="1863725" cy="1008062"/>
        </p:xfrm>
        <a:graphic>
          <a:graphicData uri="http://schemas.openxmlformats.org/presentationml/2006/ole">
            <mc:AlternateContent xmlns:mc="http://schemas.openxmlformats.org/markup-compatibility/2006">
              <mc:Choice xmlns:v="urn:schemas-microsoft-com:vml" Requires="v">
                <p:oleObj spid="_x0000_s3078" name="" r:id="rId1" imgW="584200" imgH="279400" progId="Equation.3">
                  <p:embed/>
                </p:oleObj>
              </mc:Choice>
              <mc:Fallback>
                <p:oleObj name="" r:id="rId1" imgW="584200" imgH="279400" progId="Equation.3">
                  <p:embed/>
                  <p:pic>
                    <p:nvPicPr>
                      <p:cNvPr id="0" name="图片 3077"/>
                      <p:cNvPicPr/>
                      <p:nvPr/>
                    </p:nvPicPr>
                    <p:blipFill>
                      <a:blip r:embed="rId2"/>
                      <a:stretch>
                        <a:fillRect/>
                      </a:stretch>
                    </p:blipFill>
                    <p:spPr>
                      <a:xfrm>
                        <a:off x="2411413" y="3716338"/>
                        <a:ext cx="1863725" cy="1008062"/>
                      </a:xfrm>
                      <a:prstGeom prst="rect">
                        <a:avLst/>
                      </a:prstGeom>
                      <a:noFill/>
                      <a:ln w="38100">
                        <a:noFill/>
                        <a:miter/>
                      </a:ln>
                    </p:spPr>
                  </p:pic>
                </p:oleObj>
              </mc:Fallback>
            </mc:AlternateContent>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30723" name="Rectangle 3"/>
          <p:cNvSpPr>
            <a:spLocks noGrp="1"/>
          </p:cNvSpPr>
          <p:nvPr>
            <p:ph idx="1"/>
          </p:nvPr>
        </p:nvSpPr>
        <p:spPr>
          <a:ln/>
        </p:spPr>
        <p:txBody>
          <a:bodyPr vert="horz" wrap="square" lIns="91440" tIns="45720" rIns="91440" bIns="45720" anchor="t"/>
          <a:p>
            <a:pPr eaLnBrk="1" hangingPunct="1"/>
            <a:r>
              <a:rPr lang="en-US" altLang="zh-CN" dirty="0"/>
              <a:t>4.3 </a:t>
            </a:r>
            <a:r>
              <a:rPr lang="zh-CN" altLang="en-US" dirty="0"/>
              <a:t>方差的性质</a:t>
            </a:r>
            <a:endParaRPr lang="zh-CN" altLang="en-US" dirty="0"/>
          </a:p>
          <a:p>
            <a:pPr eaLnBrk="1" hangingPunct="1"/>
            <a:r>
              <a:rPr lang="en-US" altLang="zh-CN" dirty="0"/>
              <a:t>2</a:t>
            </a:r>
            <a:r>
              <a:rPr lang="zh-CN" altLang="en-US" dirty="0"/>
              <a:t>）随机变量与常数之乘积的方差，等于随机变量的方差与该常数的平方之乘积。</a:t>
            </a:r>
            <a:endParaRPr lang="zh-CN" altLang="en-US" dirty="0"/>
          </a:p>
          <a:p>
            <a:pPr eaLnBrk="1" hangingPunct="1"/>
            <a:endParaRPr lang="zh-CN" altLang="en-US" dirty="0"/>
          </a:p>
          <a:p>
            <a:pPr eaLnBrk="1" hangingPunct="1">
              <a:buNone/>
            </a:pPr>
            <a:r>
              <a:rPr lang="zh-CN" altLang="en-US" dirty="0"/>
              <a:t>         </a:t>
            </a:r>
            <a:endParaRPr lang="zh-CN" altLang="en-US" dirty="0"/>
          </a:p>
        </p:txBody>
      </p:sp>
      <p:sp>
        <p:nvSpPr>
          <p:cNvPr id="30724"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30725" name="Object 4"/>
          <p:cNvGraphicFramePr>
            <a:graphicFrameLocks noChangeAspect="1"/>
          </p:cNvGraphicFramePr>
          <p:nvPr/>
        </p:nvGraphicFramePr>
        <p:xfrm>
          <a:off x="3148013" y="3860800"/>
          <a:ext cx="2846387" cy="1008063"/>
        </p:xfrm>
        <a:graphic>
          <a:graphicData uri="http://schemas.openxmlformats.org/presentationml/2006/ole">
            <mc:AlternateContent xmlns:mc="http://schemas.openxmlformats.org/markup-compatibility/2006">
              <mc:Choice xmlns:v="urn:schemas-microsoft-com:vml" Requires="v">
                <p:oleObj spid="_x0000_s3079" name="" r:id="rId1" imgW="1117600" imgH="279400" progId="Equation.3">
                  <p:embed/>
                </p:oleObj>
              </mc:Choice>
              <mc:Fallback>
                <p:oleObj name="" r:id="rId1" imgW="1117600" imgH="279400" progId="Equation.3">
                  <p:embed/>
                  <p:pic>
                    <p:nvPicPr>
                      <p:cNvPr id="0" name="图片 3078"/>
                      <p:cNvPicPr/>
                      <p:nvPr/>
                    </p:nvPicPr>
                    <p:blipFill>
                      <a:blip r:embed="rId2"/>
                      <a:stretch>
                        <a:fillRect/>
                      </a:stretch>
                    </p:blipFill>
                    <p:spPr>
                      <a:xfrm>
                        <a:off x="3148013" y="3860800"/>
                        <a:ext cx="2846387" cy="1008063"/>
                      </a:xfrm>
                      <a:prstGeom prst="rect">
                        <a:avLst/>
                      </a:prstGeom>
                      <a:noFill/>
                      <a:ln w="38100">
                        <a:noFill/>
                        <a:miter/>
                      </a:ln>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31747" name="Rectangle 3"/>
          <p:cNvSpPr>
            <a:spLocks noGrp="1"/>
          </p:cNvSpPr>
          <p:nvPr>
            <p:ph idx="1"/>
          </p:nvPr>
        </p:nvSpPr>
        <p:spPr>
          <a:ln/>
        </p:spPr>
        <p:txBody>
          <a:bodyPr vert="horz" wrap="square" lIns="91440" tIns="45720" rIns="91440" bIns="45720" anchor="t"/>
          <a:p>
            <a:pPr eaLnBrk="1" hangingPunct="1"/>
            <a:r>
              <a:rPr lang="en-US" altLang="zh-CN" dirty="0"/>
              <a:t>4.3 </a:t>
            </a:r>
            <a:r>
              <a:rPr lang="zh-CN" altLang="en-US" dirty="0"/>
              <a:t>方差的性质</a:t>
            </a:r>
            <a:endParaRPr lang="zh-CN" altLang="en-US" dirty="0"/>
          </a:p>
          <a:p>
            <a:pPr eaLnBrk="1" hangingPunct="1"/>
            <a:r>
              <a:rPr lang="en-US" altLang="zh-CN" dirty="0"/>
              <a:t>3</a:t>
            </a:r>
            <a:r>
              <a:rPr lang="zh-CN" altLang="en-US" dirty="0"/>
              <a:t>）两任意随机变量之和（或差）的方差等于它们各自的方差以及它们的协方差两倍之和。 </a:t>
            </a:r>
            <a:endParaRPr lang="zh-CN" altLang="en-US" dirty="0"/>
          </a:p>
          <a:p>
            <a:pPr eaLnBrk="1" hangingPunct="1"/>
            <a:endParaRPr lang="zh-CN" altLang="en-US" dirty="0"/>
          </a:p>
          <a:p>
            <a:pPr eaLnBrk="1" hangingPunct="1"/>
            <a:endParaRPr lang="en-US" altLang="zh-CN" dirty="0"/>
          </a:p>
        </p:txBody>
      </p:sp>
      <p:sp>
        <p:nvSpPr>
          <p:cNvPr id="31748"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sp>
        <p:nvSpPr>
          <p:cNvPr id="31749"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31750" name="Object 6"/>
          <p:cNvGraphicFramePr>
            <a:graphicFrameLocks noChangeAspect="1"/>
          </p:cNvGraphicFramePr>
          <p:nvPr/>
        </p:nvGraphicFramePr>
        <p:xfrm>
          <a:off x="2444750" y="4437063"/>
          <a:ext cx="5621338" cy="936625"/>
        </p:xfrm>
        <a:graphic>
          <a:graphicData uri="http://schemas.openxmlformats.org/presentationml/2006/ole">
            <mc:AlternateContent xmlns:mc="http://schemas.openxmlformats.org/markup-compatibility/2006">
              <mc:Choice xmlns:v="urn:schemas-microsoft-com:vml" Requires="v">
                <p:oleObj spid="_x0000_s3081" name="" r:id="rId1" imgW="2184400" imgH="279400" progId="Equation.3">
                  <p:embed/>
                </p:oleObj>
              </mc:Choice>
              <mc:Fallback>
                <p:oleObj name="" r:id="rId1" imgW="2184400" imgH="279400" progId="Equation.3">
                  <p:embed/>
                  <p:pic>
                    <p:nvPicPr>
                      <p:cNvPr id="0" name="图片 3080"/>
                      <p:cNvPicPr/>
                      <p:nvPr/>
                    </p:nvPicPr>
                    <p:blipFill>
                      <a:blip r:embed="rId2"/>
                      <a:stretch>
                        <a:fillRect/>
                      </a:stretch>
                    </p:blipFill>
                    <p:spPr>
                      <a:xfrm>
                        <a:off x="2444750" y="4437063"/>
                        <a:ext cx="5621338" cy="936625"/>
                      </a:xfrm>
                      <a:prstGeom prst="rect">
                        <a:avLst/>
                      </a:prstGeom>
                      <a:noFill/>
                      <a:ln w="38100">
                        <a:noFill/>
                        <a:miter/>
                      </a:ln>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p:cNvSpPr>
          <p:nvPr>
            <p:ph type="title"/>
          </p:nvPr>
        </p:nvSpPr>
        <p:spPr>
          <a:ln/>
        </p:spPr>
        <p:txBody>
          <a:bodyPr vert="horz" wrap="square" lIns="91440" tIns="45720" rIns="91440" bIns="45720" anchor="b"/>
          <a:p>
            <a:pPr eaLnBrk="1" hangingPunct="1"/>
            <a:r>
              <a:rPr lang="en-US" altLang="zh-CN" dirty="0"/>
              <a:t>   </a:t>
            </a:r>
            <a:r>
              <a:rPr lang="zh-CN" altLang="en-US" dirty="0"/>
              <a:t>第一部分   预备知识</a:t>
            </a:r>
            <a:endParaRPr lang="zh-CN" altLang="en-US" dirty="0"/>
          </a:p>
        </p:txBody>
      </p:sp>
      <p:sp>
        <p:nvSpPr>
          <p:cNvPr id="5123" name="Rectangle 3"/>
          <p:cNvSpPr>
            <a:spLocks noGrp="1"/>
          </p:cNvSpPr>
          <p:nvPr>
            <p:ph idx="1"/>
          </p:nvPr>
        </p:nvSpPr>
        <p:spPr>
          <a:ln/>
        </p:spPr>
        <p:txBody>
          <a:bodyPr vert="horz" wrap="square" lIns="91440" tIns="45720" rIns="91440" bIns="45720" anchor="t"/>
          <a:p>
            <a:pPr marL="609600" indent="-609600" eaLnBrk="1" hangingPunct="1">
              <a:lnSpc>
                <a:spcPct val="90000"/>
              </a:lnSpc>
            </a:pPr>
            <a:r>
              <a:rPr lang="en-US" altLang="zh-CN" dirty="0"/>
              <a:t>1  </a:t>
            </a:r>
            <a:r>
              <a:rPr lang="zh-CN" altLang="en-US" b="1" dirty="0"/>
              <a:t>随机事件及其概率的概念</a:t>
            </a:r>
            <a:r>
              <a:rPr lang="zh-CN" altLang="en-US" dirty="0"/>
              <a:t> </a:t>
            </a:r>
            <a:endParaRPr lang="zh-CN" altLang="en-US" dirty="0"/>
          </a:p>
          <a:p>
            <a:pPr marL="609600" indent="-609600" eaLnBrk="1" hangingPunct="1">
              <a:lnSpc>
                <a:spcPct val="90000"/>
              </a:lnSpc>
            </a:pPr>
            <a:r>
              <a:rPr lang="en-US" altLang="zh-CN" dirty="0"/>
              <a:t>1.1</a:t>
            </a:r>
            <a:r>
              <a:rPr lang="zh-CN" altLang="en-US" dirty="0"/>
              <a:t>事件和随机事件 </a:t>
            </a:r>
            <a:endParaRPr lang="zh-CN" altLang="en-US" dirty="0"/>
          </a:p>
          <a:p>
            <a:pPr marL="609600" indent="-609600" eaLnBrk="1" hangingPunct="1">
              <a:lnSpc>
                <a:spcPct val="90000"/>
              </a:lnSpc>
              <a:buNone/>
            </a:pPr>
            <a:r>
              <a:rPr lang="zh-CN" altLang="en-US" dirty="0"/>
              <a:t>    在统计学中，通常把根据某一研究目的，在一定条件下对现象所进行的观察或试验统称为试验。  任何一个试验的结果，称为一个事件（</a:t>
            </a:r>
            <a:r>
              <a:rPr lang="en-US" altLang="zh-CN" dirty="0"/>
              <a:t>event</a:t>
            </a:r>
            <a:r>
              <a:rPr lang="zh-CN" altLang="en-US" dirty="0"/>
              <a:t>）。 </a:t>
            </a:r>
            <a:endParaRPr lang="zh-CN" altLang="en-US" dirty="0"/>
          </a:p>
          <a:p>
            <a:pPr marL="609600" indent="-609600" eaLnBrk="1" hangingPunct="1">
              <a:lnSpc>
                <a:spcPct val="90000"/>
              </a:lnSpc>
            </a:pPr>
            <a:r>
              <a:rPr lang="zh-CN" altLang="en-US" dirty="0"/>
              <a:t>事件可以分为必然事件、不可能事件和随机事件三类。 </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32771" name="Rectangle 3"/>
          <p:cNvSpPr>
            <a:spLocks noGrp="1"/>
          </p:cNvSpPr>
          <p:nvPr>
            <p:ph idx="1"/>
          </p:nvPr>
        </p:nvSpPr>
        <p:spPr>
          <a:ln/>
        </p:spPr>
        <p:txBody>
          <a:bodyPr vert="horz" wrap="square" lIns="91440" tIns="45720" rIns="91440" bIns="45720" anchor="t"/>
          <a:p>
            <a:pPr eaLnBrk="1" hangingPunct="1"/>
            <a:r>
              <a:rPr lang="en-US" altLang="zh-CN" dirty="0"/>
              <a:t>4.3</a:t>
            </a:r>
            <a:r>
              <a:rPr lang="zh-CN" altLang="en-US" dirty="0"/>
              <a:t>方差的性质</a:t>
            </a:r>
            <a:endParaRPr lang="zh-CN" altLang="en-US" dirty="0"/>
          </a:p>
          <a:p>
            <a:pPr eaLnBrk="1" hangingPunct="1"/>
            <a:r>
              <a:rPr lang="en-US" altLang="zh-CN" dirty="0"/>
              <a:t>4</a:t>
            </a:r>
            <a:r>
              <a:rPr lang="zh-CN" altLang="en-US" dirty="0"/>
              <a:t>）两独立随机变量之和（或差）的方差等于它们各自的方差之和 </a:t>
            </a:r>
            <a:endParaRPr lang="zh-CN" altLang="en-US" dirty="0"/>
          </a:p>
          <a:p>
            <a:pPr eaLnBrk="1" hangingPunct="1">
              <a:buNone/>
            </a:pPr>
            <a:endParaRPr lang="zh-CN" altLang="en-US" dirty="0"/>
          </a:p>
          <a:p>
            <a:pPr eaLnBrk="1" hangingPunct="1">
              <a:buNone/>
            </a:pPr>
            <a:r>
              <a:rPr lang="zh-CN" altLang="en-US" dirty="0"/>
              <a:t>   </a:t>
            </a:r>
            <a:endParaRPr lang="zh-CN" altLang="en-US" dirty="0"/>
          </a:p>
        </p:txBody>
      </p:sp>
      <p:sp>
        <p:nvSpPr>
          <p:cNvPr id="32772"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32773" name="Object 4"/>
          <p:cNvGraphicFramePr>
            <a:graphicFrameLocks noChangeAspect="1"/>
          </p:cNvGraphicFramePr>
          <p:nvPr/>
        </p:nvGraphicFramePr>
        <p:xfrm>
          <a:off x="3160713" y="4076700"/>
          <a:ext cx="3541712" cy="852488"/>
        </p:xfrm>
        <a:graphic>
          <a:graphicData uri="http://schemas.openxmlformats.org/presentationml/2006/ole">
            <mc:AlternateContent xmlns:mc="http://schemas.openxmlformats.org/markup-compatibility/2006">
              <mc:Choice xmlns:v="urn:schemas-microsoft-com:vml" Requires="v">
                <p:oleObj spid="_x0000_s3080" name="" r:id="rId1" imgW="1536700" imgH="279400" progId="Equation.3">
                  <p:embed/>
                </p:oleObj>
              </mc:Choice>
              <mc:Fallback>
                <p:oleObj name="" r:id="rId1" imgW="1536700" imgH="279400" progId="Equation.3">
                  <p:embed/>
                  <p:pic>
                    <p:nvPicPr>
                      <p:cNvPr id="0" name="图片 3079"/>
                      <p:cNvPicPr/>
                      <p:nvPr/>
                    </p:nvPicPr>
                    <p:blipFill>
                      <a:blip r:embed="rId2"/>
                      <a:stretch>
                        <a:fillRect/>
                      </a:stretch>
                    </p:blipFill>
                    <p:spPr>
                      <a:xfrm>
                        <a:off x="3160713" y="4076700"/>
                        <a:ext cx="3541712" cy="852488"/>
                      </a:xfrm>
                      <a:prstGeom prst="rect">
                        <a:avLst/>
                      </a:prstGeom>
                      <a:noFill/>
                      <a:ln w="38100">
                        <a:noFill/>
                        <a:miter/>
                      </a:ln>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33795" name="Rectangle 3"/>
          <p:cNvSpPr>
            <a:spLocks noGrp="1"/>
          </p:cNvSpPr>
          <p:nvPr>
            <p:ph idx="1"/>
          </p:nvPr>
        </p:nvSpPr>
        <p:spPr>
          <a:ln/>
        </p:spPr>
        <p:txBody>
          <a:bodyPr vert="horz" wrap="square" lIns="91440" tIns="45720" rIns="91440" bIns="45720" anchor="t"/>
          <a:p>
            <a:pPr eaLnBrk="1" hangingPunct="1"/>
            <a:r>
              <a:rPr lang="en-US" altLang="zh-CN" dirty="0"/>
              <a:t>5 </a:t>
            </a:r>
            <a:r>
              <a:rPr lang="zh-CN" altLang="en-US" dirty="0"/>
              <a:t>标准偏差</a:t>
            </a:r>
            <a:endParaRPr lang="zh-CN" altLang="en-US" dirty="0"/>
          </a:p>
          <a:p>
            <a:pPr eaLnBrk="1" hangingPunct="1">
              <a:buNone/>
            </a:pPr>
            <a:r>
              <a:rPr lang="zh-CN" altLang="en-US" dirty="0"/>
              <a:t>   由于方差的量纲与测量值不同，因此常用方差的平方根，称为标准偏差。标准偏差也称标准差，由试验得到的标准（偏）差称为实验标准（偏）差。</a:t>
            </a:r>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34819" name="Rectangle 3"/>
          <p:cNvSpPr>
            <a:spLocks noGrp="1"/>
          </p:cNvSpPr>
          <p:nvPr>
            <p:ph idx="1"/>
          </p:nvPr>
        </p:nvSpPr>
        <p:spPr>
          <a:ln/>
        </p:spPr>
        <p:txBody>
          <a:bodyPr vert="horz" wrap="square" lIns="91440" tIns="45720" rIns="91440" bIns="45720" anchor="t"/>
          <a:p>
            <a:pPr eaLnBrk="1" hangingPunct="1"/>
            <a:r>
              <a:rPr lang="en-US" altLang="zh-CN" dirty="0"/>
              <a:t>5.1 </a:t>
            </a:r>
            <a:r>
              <a:rPr lang="zh-CN" altLang="en-US" dirty="0"/>
              <a:t>总体标准偏差</a:t>
            </a:r>
            <a:endParaRPr lang="zh-CN" altLang="en-US" dirty="0"/>
          </a:p>
          <a:p>
            <a:pPr eaLnBrk="1" hangingPunct="1"/>
            <a:endParaRPr lang="zh-CN" altLang="en-US" dirty="0"/>
          </a:p>
          <a:p>
            <a:pPr eaLnBrk="1" hangingPunct="1">
              <a:buNone/>
            </a:pPr>
            <a:r>
              <a:rPr lang="zh-CN" altLang="en-US" dirty="0"/>
              <a:t>       </a:t>
            </a:r>
            <a:endParaRPr lang="zh-CN" altLang="en-US" dirty="0"/>
          </a:p>
        </p:txBody>
      </p:sp>
      <p:sp>
        <p:nvSpPr>
          <p:cNvPr id="34820"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34821" name="Object 4"/>
          <p:cNvGraphicFramePr>
            <a:graphicFrameLocks noChangeAspect="1"/>
          </p:cNvGraphicFramePr>
          <p:nvPr/>
        </p:nvGraphicFramePr>
        <p:xfrm>
          <a:off x="2484438" y="3789363"/>
          <a:ext cx="647700" cy="515937"/>
        </p:xfrm>
        <a:graphic>
          <a:graphicData uri="http://schemas.openxmlformats.org/presentationml/2006/ole">
            <mc:AlternateContent xmlns:mc="http://schemas.openxmlformats.org/markup-compatibility/2006">
              <mc:Choice xmlns:v="urn:schemas-microsoft-com:vml" Requires="v">
                <p:oleObj spid="_x0000_s3077" name="" r:id="rId1" imgW="330200" imgH="228600" progId="Equation.3">
                  <p:embed/>
                </p:oleObj>
              </mc:Choice>
              <mc:Fallback>
                <p:oleObj name="" r:id="rId1" imgW="330200" imgH="228600" progId="Equation.3">
                  <p:embed/>
                  <p:pic>
                    <p:nvPicPr>
                      <p:cNvPr id="0" name="图片 3076"/>
                      <p:cNvPicPr/>
                      <p:nvPr/>
                    </p:nvPicPr>
                    <p:blipFill>
                      <a:blip r:embed="rId2"/>
                      <a:stretch>
                        <a:fillRect/>
                      </a:stretch>
                    </p:blipFill>
                    <p:spPr>
                      <a:xfrm>
                        <a:off x="2484438" y="3789363"/>
                        <a:ext cx="647700" cy="515937"/>
                      </a:xfrm>
                      <a:prstGeom prst="rect">
                        <a:avLst/>
                      </a:prstGeom>
                      <a:noFill/>
                      <a:ln w="38100">
                        <a:noFill/>
                        <a:miter/>
                      </a:ln>
                    </p:spPr>
                  </p:pic>
                </p:oleObj>
              </mc:Fallback>
            </mc:AlternateContent>
          </a:graphicData>
        </a:graphic>
      </p:graphicFrame>
      <p:sp>
        <p:nvSpPr>
          <p:cNvPr id="34822"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34823" name="Object 6"/>
          <p:cNvGraphicFramePr>
            <a:graphicFrameLocks noChangeAspect="1"/>
          </p:cNvGraphicFramePr>
          <p:nvPr/>
        </p:nvGraphicFramePr>
        <p:xfrm>
          <a:off x="3203575" y="3357563"/>
          <a:ext cx="1944688" cy="1295400"/>
        </p:xfrm>
        <a:graphic>
          <a:graphicData uri="http://schemas.openxmlformats.org/presentationml/2006/ole">
            <mc:AlternateContent xmlns:mc="http://schemas.openxmlformats.org/markup-compatibility/2006">
              <mc:Choice xmlns:v="urn:schemas-microsoft-com:vml" Requires="v">
                <p:oleObj spid="_x0000_s3076" name="" r:id="rId3" imgW="1193800" imgH="660400" progId="Equation.3">
                  <p:embed/>
                </p:oleObj>
              </mc:Choice>
              <mc:Fallback>
                <p:oleObj name="" r:id="rId3" imgW="1193800" imgH="660400" progId="Equation.3">
                  <p:embed/>
                  <p:pic>
                    <p:nvPicPr>
                      <p:cNvPr id="0" name="图片 3075"/>
                      <p:cNvPicPr/>
                      <p:nvPr/>
                    </p:nvPicPr>
                    <p:blipFill>
                      <a:blip r:embed="rId4"/>
                      <a:stretch>
                        <a:fillRect/>
                      </a:stretch>
                    </p:blipFill>
                    <p:spPr>
                      <a:xfrm>
                        <a:off x="3203575" y="3357563"/>
                        <a:ext cx="1944688" cy="1295400"/>
                      </a:xfrm>
                      <a:prstGeom prst="rect">
                        <a:avLst/>
                      </a:prstGeom>
                      <a:noFill/>
                      <a:ln w="38100">
                        <a:noFill/>
                        <a:miter/>
                      </a:ln>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35843" name="Rectangle 3"/>
          <p:cNvSpPr>
            <a:spLocks noGrp="1"/>
          </p:cNvSpPr>
          <p:nvPr>
            <p:ph idx="1"/>
          </p:nvPr>
        </p:nvSpPr>
        <p:spPr>
          <a:ln/>
        </p:spPr>
        <p:txBody>
          <a:bodyPr vert="horz" wrap="square" lIns="91440" tIns="45720" rIns="91440" bIns="45720" anchor="t"/>
          <a:p>
            <a:pPr eaLnBrk="1" hangingPunct="1"/>
            <a:r>
              <a:rPr lang="en-US" altLang="zh-CN" dirty="0"/>
              <a:t>5.2 </a:t>
            </a:r>
            <a:r>
              <a:rPr lang="zh-CN" altLang="en-US" dirty="0"/>
              <a:t>样本标准偏差</a:t>
            </a:r>
            <a:endParaRPr lang="zh-CN" altLang="en-US" dirty="0"/>
          </a:p>
          <a:p>
            <a:pPr eaLnBrk="1" hangingPunct="1"/>
            <a:endParaRPr lang="zh-CN" altLang="en-US" dirty="0"/>
          </a:p>
          <a:p>
            <a:pPr eaLnBrk="1" hangingPunct="1"/>
            <a:endParaRPr lang="zh-CN" altLang="en-US" dirty="0"/>
          </a:p>
          <a:p>
            <a:pPr eaLnBrk="1" hangingPunct="1"/>
            <a:r>
              <a:rPr lang="zh-CN" altLang="en-US" dirty="0"/>
              <a:t> </a:t>
            </a:r>
            <a:r>
              <a:rPr lang="en-US" altLang="zh-CN" dirty="0"/>
              <a:t>u(x)=                   (</a:t>
            </a:r>
            <a:r>
              <a:rPr lang="zh-CN" altLang="en-US" dirty="0"/>
              <a:t>贝塞尔公式）</a:t>
            </a:r>
            <a:endParaRPr lang="zh-CN" altLang="en-US" dirty="0"/>
          </a:p>
        </p:txBody>
      </p:sp>
      <p:sp>
        <p:nvSpPr>
          <p:cNvPr id="35844"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35845" name="Object 4"/>
          <p:cNvGraphicFramePr>
            <a:graphicFrameLocks noChangeAspect="1"/>
          </p:cNvGraphicFramePr>
          <p:nvPr/>
        </p:nvGraphicFramePr>
        <p:xfrm>
          <a:off x="2700338" y="3500438"/>
          <a:ext cx="1800225" cy="1223962"/>
        </p:xfrm>
        <a:graphic>
          <a:graphicData uri="http://schemas.openxmlformats.org/presentationml/2006/ole">
            <mc:AlternateContent xmlns:mc="http://schemas.openxmlformats.org/markup-compatibility/2006">
              <mc:Choice xmlns:v="urn:schemas-microsoft-com:vml" Requires="v">
                <p:oleObj spid="_x0000_s3082" name="" r:id="rId1" imgW="927100" imgH="660400" progId="Equation.3">
                  <p:embed/>
                </p:oleObj>
              </mc:Choice>
              <mc:Fallback>
                <p:oleObj name="" r:id="rId1" imgW="927100" imgH="660400" progId="Equation.3">
                  <p:embed/>
                  <p:pic>
                    <p:nvPicPr>
                      <p:cNvPr id="0" name="图片 3081"/>
                      <p:cNvPicPr/>
                      <p:nvPr/>
                    </p:nvPicPr>
                    <p:blipFill>
                      <a:blip r:embed="rId2"/>
                      <a:stretch>
                        <a:fillRect/>
                      </a:stretch>
                    </p:blipFill>
                    <p:spPr>
                      <a:xfrm>
                        <a:off x="2700338" y="3500438"/>
                        <a:ext cx="1800225" cy="1223962"/>
                      </a:xfrm>
                      <a:prstGeom prst="rect">
                        <a:avLst/>
                      </a:prstGeom>
                      <a:noFill/>
                      <a:ln w="38100">
                        <a:noFill/>
                        <a:miter/>
                      </a:ln>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2"/>
          <p:cNvSpPr>
            <a:spLocks noGrp="1"/>
          </p:cNvSpPr>
          <p:nvPr>
            <p:ph type="title"/>
          </p:nvPr>
        </p:nvSpPr>
        <p:spPr>
          <a:ln/>
        </p:spPr>
        <p:txBody>
          <a:bodyPr vert="horz" wrap="square" lIns="91440" tIns="45720" rIns="91440" bIns="45720" anchor="b"/>
          <a:p>
            <a:pPr eaLnBrk="1" hangingPunct="1"/>
            <a:endParaRPr lang="zh-CN" altLang="zh-CN" dirty="0"/>
          </a:p>
        </p:txBody>
      </p:sp>
      <p:sp>
        <p:nvSpPr>
          <p:cNvPr id="36867" name="Rectangle 3"/>
          <p:cNvSpPr>
            <a:spLocks noGrp="1"/>
          </p:cNvSpPr>
          <p:nvPr>
            <p:ph idx="1"/>
          </p:nvPr>
        </p:nvSpPr>
        <p:spPr>
          <a:ln/>
        </p:spPr>
        <p:txBody>
          <a:bodyPr vert="horz" wrap="square" lIns="91440" tIns="45720" rIns="91440" bIns="45720" anchor="t"/>
          <a:p>
            <a:pPr eaLnBrk="1" hangingPunct="1"/>
            <a:r>
              <a:rPr lang="en-US" altLang="zh-CN" dirty="0"/>
              <a:t>5.3 </a:t>
            </a:r>
            <a:r>
              <a:rPr lang="zh-CN" altLang="en-US" dirty="0"/>
              <a:t>相对标准偏差</a:t>
            </a:r>
            <a:endParaRPr lang="zh-CN" altLang="en-US" dirty="0"/>
          </a:p>
          <a:p>
            <a:pPr eaLnBrk="1" hangingPunct="1"/>
            <a:endParaRPr lang="zh-CN" altLang="en-US" dirty="0"/>
          </a:p>
          <a:p>
            <a:pPr eaLnBrk="1" hangingPunct="1"/>
            <a:endParaRPr lang="zh-CN" altLang="en-US" dirty="0"/>
          </a:p>
          <a:p>
            <a:pPr eaLnBrk="1" hangingPunct="1"/>
            <a:endParaRPr lang="zh-CN" altLang="en-US" dirty="0"/>
          </a:p>
          <a:p>
            <a:pPr eaLnBrk="1" hangingPunct="1"/>
            <a:endParaRPr lang="zh-CN" altLang="en-US" dirty="0"/>
          </a:p>
          <a:p>
            <a:pPr eaLnBrk="1" hangingPunct="1"/>
            <a:r>
              <a:rPr lang="zh-CN" altLang="en-US" dirty="0"/>
              <a:t> 相对标准偏差又称为变异系数</a:t>
            </a:r>
            <a:endParaRPr lang="zh-CN" altLang="en-US" dirty="0"/>
          </a:p>
          <a:p>
            <a:pPr eaLnBrk="1" hangingPunct="1">
              <a:buNone/>
            </a:pPr>
            <a:r>
              <a:rPr lang="zh-CN" altLang="en-US" dirty="0"/>
              <a:t>    </a:t>
            </a:r>
            <a:endParaRPr lang="zh-CN" altLang="en-US" dirty="0"/>
          </a:p>
        </p:txBody>
      </p:sp>
      <p:sp>
        <p:nvSpPr>
          <p:cNvPr id="36868" name="Rectangle 5"/>
          <p:cNvSpPr/>
          <p:nvPr/>
        </p:nvSpPr>
        <p:spPr>
          <a:xfrm>
            <a:off x="0" y="3233738"/>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36869" name="Object 4"/>
          <p:cNvGraphicFramePr>
            <a:graphicFrameLocks noChangeAspect="1"/>
          </p:cNvGraphicFramePr>
          <p:nvPr/>
        </p:nvGraphicFramePr>
        <p:xfrm>
          <a:off x="2124075" y="3213100"/>
          <a:ext cx="1800225" cy="1223963"/>
        </p:xfrm>
        <a:graphic>
          <a:graphicData uri="http://schemas.openxmlformats.org/presentationml/2006/ole">
            <mc:AlternateContent xmlns:mc="http://schemas.openxmlformats.org/markup-compatibility/2006">
              <mc:Choice xmlns:v="urn:schemas-microsoft-com:vml" Requires="v">
                <p:oleObj spid="_x0000_s3087" name="" r:id="rId1" imgW="622300" imgH="393700" progId="Equation.3">
                  <p:embed/>
                </p:oleObj>
              </mc:Choice>
              <mc:Fallback>
                <p:oleObj name="" r:id="rId1" imgW="622300" imgH="393700" progId="Equation.3">
                  <p:embed/>
                  <p:pic>
                    <p:nvPicPr>
                      <p:cNvPr id="0" name="图片 3086"/>
                      <p:cNvPicPr/>
                      <p:nvPr/>
                    </p:nvPicPr>
                    <p:blipFill>
                      <a:blip r:embed="rId2"/>
                      <a:stretch>
                        <a:fillRect/>
                      </a:stretch>
                    </p:blipFill>
                    <p:spPr>
                      <a:xfrm>
                        <a:off x="2124075" y="3213100"/>
                        <a:ext cx="1800225" cy="1223963"/>
                      </a:xfrm>
                      <a:prstGeom prst="rect">
                        <a:avLst/>
                      </a:prstGeom>
                      <a:noFill/>
                      <a:ln w="38100">
                        <a:noFill/>
                        <a:miter/>
                      </a:ln>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37891" name="Rectangle 3"/>
          <p:cNvSpPr>
            <a:spLocks noGrp="1"/>
          </p:cNvSpPr>
          <p:nvPr>
            <p:ph idx="1"/>
          </p:nvPr>
        </p:nvSpPr>
        <p:spPr>
          <a:ln/>
        </p:spPr>
        <p:txBody>
          <a:bodyPr vert="horz" wrap="square" lIns="91440" tIns="45720" rIns="91440" bIns="45720" anchor="t"/>
          <a:p>
            <a:pPr eaLnBrk="1" hangingPunct="1"/>
            <a:r>
              <a:rPr lang="en-US" altLang="zh-CN" dirty="0"/>
              <a:t>5.4</a:t>
            </a:r>
            <a:r>
              <a:rPr lang="zh-CN" altLang="en-US" dirty="0"/>
              <a:t>标准偏差的几何意义</a:t>
            </a:r>
            <a:endParaRPr lang="zh-CN" altLang="en-US" dirty="0"/>
          </a:p>
          <a:p>
            <a:pPr eaLnBrk="1" hangingPunct="1"/>
            <a:r>
              <a:rPr lang="zh-CN" altLang="en-US" dirty="0"/>
              <a:t> 标准偏差是分布函数曲线横坐标的某个特定位置（随机变量的某个特征值）。标准偏差反映分布曲线起决定作用部分的宽度，反映随机变量的分散性。标准偏差越小，分布曲线越陡峭，随机变量的分散性越小：标准偏差越大，分布曲线越平缓，随机变量的分散性越大。</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38915" name="Rectangle 3"/>
          <p:cNvSpPr>
            <a:spLocks noGrp="1"/>
          </p:cNvSpPr>
          <p:nvPr>
            <p:ph idx="1"/>
          </p:nvPr>
        </p:nvSpPr>
        <p:spPr>
          <a:ln/>
        </p:spPr>
        <p:txBody>
          <a:bodyPr vert="horz" wrap="square" lIns="91440" tIns="45720" rIns="91440" bIns="45720" anchor="t"/>
          <a:p>
            <a:pPr eaLnBrk="1" hangingPunct="1"/>
            <a:r>
              <a:rPr lang="en-US" altLang="zh-CN" sz="2800" dirty="0"/>
              <a:t>6 </a:t>
            </a:r>
            <a:r>
              <a:rPr lang="zh-CN" altLang="en-US" sz="2800" dirty="0"/>
              <a:t>包含因子</a:t>
            </a:r>
            <a:endParaRPr lang="zh-CN" altLang="en-US" sz="2800" dirty="0"/>
          </a:p>
          <a:p>
            <a:pPr eaLnBrk="1" hangingPunct="1">
              <a:buNone/>
            </a:pPr>
            <a:r>
              <a:rPr lang="zh-CN" altLang="en-US" sz="2800" dirty="0"/>
              <a:t>   包含因子是标准偏差的倍数，当标准偏差乘以某个包含因子时，就意味着整个分布曲线下的面积（概率</a:t>
            </a:r>
            <a:r>
              <a:rPr lang="en-US" altLang="zh-CN" sz="2800" dirty="0"/>
              <a:t>p=1</a:t>
            </a:r>
            <a:r>
              <a:rPr lang="zh-CN" altLang="en-US" sz="2800" dirty="0"/>
              <a:t>）都被覆盖了（包含了），或者覆盖了大部分（如正态分布时 </a:t>
            </a:r>
            <a:r>
              <a:rPr lang="en-US" altLang="zh-CN" sz="2800" dirty="0"/>
              <a:t>k=3 </a:t>
            </a:r>
            <a:r>
              <a:rPr lang="zh-CN" altLang="en-US" sz="2800" dirty="0"/>
              <a:t>覆盖了</a:t>
            </a:r>
            <a:r>
              <a:rPr lang="en-US" altLang="zh-CN" sz="2800" dirty="0"/>
              <a:t>99.73%, k=2</a:t>
            </a:r>
            <a:r>
              <a:rPr lang="zh-CN" altLang="en-US" sz="2800" dirty="0"/>
              <a:t>覆盖了</a:t>
            </a:r>
            <a:r>
              <a:rPr lang="en-US" altLang="zh-CN" sz="2800" dirty="0"/>
              <a:t>95.45%, k=1</a:t>
            </a:r>
            <a:r>
              <a:rPr lang="zh-CN" altLang="en-US" sz="2800" dirty="0"/>
              <a:t>覆盖了</a:t>
            </a:r>
            <a:r>
              <a:rPr lang="en-US" altLang="zh-CN" sz="2800" dirty="0"/>
              <a:t>68.27% </a:t>
            </a:r>
            <a:r>
              <a:rPr lang="zh-CN" altLang="en-US" sz="2800" dirty="0"/>
              <a:t>）。包含因子也称覆盖因子、扩展因子，其定义是：为求得扩展不确定度，对合成标准不确定度所乘之数字因子。</a:t>
            </a:r>
            <a:endParaRPr lang="zh-CN" alt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p:cNvSpPr>
          <p:nvPr>
            <p:ph type="title"/>
          </p:nvPr>
        </p:nvSpPr>
        <p:spPr>
          <a:ln/>
        </p:spPr>
        <p:txBody>
          <a:bodyPr vert="horz" wrap="square" lIns="91440" tIns="45720" rIns="91440" bIns="45720" anchor="b"/>
          <a:p>
            <a:pPr eaLnBrk="1" hangingPunct="1"/>
            <a:endParaRPr lang="zh-CN" altLang="zh-CN" dirty="0"/>
          </a:p>
        </p:txBody>
      </p:sp>
      <p:sp>
        <p:nvSpPr>
          <p:cNvPr id="39939" name="Rectangle 3"/>
          <p:cNvSpPr>
            <a:spLocks noGrp="1"/>
          </p:cNvSpPr>
          <p:nvPr>
            <p:ph idx="1"/>
          </p:nvPr>
        </p:nvSpPr>
        <p:spPr>
          <a:ln/>
        </p:spPr>
        <p:txBody>
          <a:bodyPr vert="horz" wrap="square" lIns="91440" tIns="45720" rIns="91440" bIns="45720" anchor="t"/>
          <a:p>
            <a:pPr eaLnBrk="1" hangingPunct="1"/>
            <a:r>
              <a:rPr lang="zh-CN" altLang="en-US" sz="2800" dirty="0"/>
              <a:t>正态分布的包含因子</a:t>
            </a:r>
            <a:endParaRPr lang="zh-CN" altLang="en-US" sz="2800" dirty="0"/>
          </a:p>
          <a:p>
            <a:pPr eaLnBrk="1" hangingPunct="1">
              <a:buNone/>
            </a:pPr>
            <a:r>
              <a:rPr lang="zh-CN" altLang="en-US" sz="2800" dirty="0"/>
              <a:t>   </a:t>
            </a:r>
            <a:r>
              <a:rPr lang="en-US" altLang="zh-CN" sz="2800" dirty="0"/>
              <a:t>k=0.67         p=50%</a:t>
            </a:r>
            <a:endParaRPr lang="en-US" altLang="zh-CN" sz="2800" dirty="0"/>
          </a:p>
          <a:p>
            <a:pPr eaLnBrk="1" hangingPunct="1">
              <a:buNone/>
            </a:pPr>
            <a:r>
              <a:rPr lang="en-US" altLang="zh-CN" sz="2800" dirty="0"/>
              <a:t>   k=1           p=68.27%</a:t>
            </a:r>
            <a:endParaRPr lang="en-US" altLang="zh-CN" sz="2800" dirty="0"/>
          </a:p>
          <a:p>
            <a:pPr eaLnBrk="1" hangingPunct="1">
              <a:buNone/>
            </a:pPr>
            <a:r>
              <a:rPr lang="en-US" altLang="zh-CN" sz="2800" dirty="0"/>
              <a:t>   k=1.645        p=90%</a:t>
            </a:r>
            <a:endParaRPr lang="en-US" altLang="zh-CN" sz="2800" dirty="0"/>
          </a:p>
          <a:p>
            <a:pPr eaLnBrk="1" hangingPunct="1">
              <a:buNone/>
            </a:pPr>
            <a:r>
              <a:rPr lang="en-US" altLang="zh-CN" sz="2800" dirty="0"/>
              <a:t>   k=1.960        p=95%</a:t>
            </a:r>
            <a:endParaRPr lang="en-US" altLang="zh-CN" sz="2800" dirty="0"/>
          </a:p>
          <a:p>
            <a:pPr eaLnBrk="1" hangingPunct="1">
              <a:buNone/>
            </a:pPr>
            <a:r>
              <a:rPr lang="en-US" altLang="zh-CN" sz="2800" dirty="0"/>
              <a:t>   k=2           p=95.45%</a:t>
            </a:r>
            <a:endParaRPr lang="en-US" altLang="zh-CN" sz="2800" dirty="0"/>
          </a:p>
          <a:p>
            <a:pPr eaLnBrk="1" hangingPunct="1">
              <a:buNone/>
            </a:pPr>
            <a:r>
              <a:rPr lang="en-US" altLang="zh-CN" sz="2800" dirty="0"/>
              <a:t>   k=2.576        p=99%</a:t>
            </a:r>
            <a:endParaRPr lang="en-US" altLang="zh-CN" sz="2800" dirty="0"/>
          </a:p>
          <a:p>
            <a:pPr eaLnBrk="1" hangingPunct="1">
              <a:buNone/>
            </a:pPr>
            <a:r>
              <a:rPr lang="en-US" altLang="zh-CN" sz="2800" dirty="0"/>
              <a:t>   k=3           p=99.73%</a:t>
            </a:r>
            <a:endParaRPr lang="en-US" altLang="zh-CN"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40963" name="Rectangle 3"/>
          <p:cNvSpPr>
            <a:spLocks noGrp="1"/>
          </p:cNvSpPr>
          <p:nvPr>
            <p:ph idx="1"/>
          </p:nvPr>
        </p:nvSpPr>
        <p:spPr>
          <a:ln/>
        </p:spPr>
        <p:txBody>
          <a:bodyPr vert="horz" wrap="square" lIns="91440" tIns="45720" rIns="91440" bIns="45720" anchor="t"/>
          <a:p>
            <a:pPr eaLnBrk="1" hangingPunct="1">
              <a:lnSpc>
                <a:spcPct val="90000"/>
              </a:lnSpc>
            </a:pPr>
            <a:r>
              <a:rPr lang="en-US" altLang="zh-CN" dirty="0"/>
              <a:t>7 </a:t>
            </a:r>
            <a:r>
              <a:rPr lang="zh-CN" altLang="en-US" dirty="0"/>
              <a:t>协方差和相关系数</a:t>
            </a:r>
            <a:endParaRPr lang="zh-CN" altLang="en-US" dirty="0"/>
          </a:p>
          <a:p>
            <a:pPr eaLnBrk="1" hangingPunct="1">
              <a:lnSpc>
                <a:spcPct val="90000"/>
              </a:lnSpc>
            </a:pPr>
            <a:r>
              <a:rPr lang="zh-CN" altLang="en-US" dirty="0"/>
              <a:t>两个随机变量之间，它们没有明确的函数关系，但是，一个量的变化会导致另一个量的变化。这种关系称为相关性。 </a:t>
            </a:r>
            <a:endParaRPr lang="zh-CN" altLang="en-US" dirty="0"/>
          </a:p>
          <a:p>
            <a:pPr eaLnBrk="1" hangingPunct="1">
              <a:lnSpc>
                <a:spcPct val="90000"/>
              </a:lnSpc>
            </a:pPr>
            <a:r>
              <a:rPr lang="zh-CN" altLang="en-US" dirty="0"/>
              <a:t>在统计学上，相关性是指两个事件</a:t>
            </a:r>
            <a:r>
              <a:rPr lang="en-US" altLang="zh-CN" dirty="0"/>
              <a:t>X</a:t>
            </a:r>
            <a:r>
              <a:rPr lang="zh-CN" altLang="en-US" dirty="0"/>
              <a:t>和</a:t>
            </a:r>
            <a:r>
              <a:rPr lang="en-US" altLang="zh-CN" dirty="0"/>
              <a:t>Y</a:t>
            </a:r>
            <a:r>
              <a:rPr lang="zh-CN" altLang="en-US" dirty="0"/>
              <a:t>之间的线性关系。</a:t>
            </a:r>
            <a:endParaRPr lang="zh-CN" altLang="en-US" dirty="0"/>
          </a:p>
          <a:p>
            <a:pPr eaLnBrk="1" hangingPunct="1">
              <a:lnSpc>
                <a:spcPct val="90000"/>
              </a:lnSpc>
            </a:pPr>
            <a:r>
              <a:rPr lang="zh-CN" altLang="en-US" dirty="0"/>
              <a:t>衡量两个变量之间的相关性的特征数是协方差和相关系数。</a:t>
            </a:r>
            <a:endParaRPr lang="zh-CN" altLang="en-US" dirty="0"/>
          </a:p>
          <a:p>
            <a:pPr eaLnBrk="1" hangingPunct="1">
              <a:lnSpc>
                <a:spcPct val="90000"/>
              </a:lnSpc>
            </a:pPr>
            <a:endParaRPr lang="en-US" altLang="zh-C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41987" name="Rectangle 3"/>
          <p:cNvSpPr>
            <a:spLocks noGrp="1"/>
          </p:cNvSpPr>
          <p:nvPr>
            <p:ph idx="1"/>
          </p:nvPr>
        </p:nvSpPr>
        <p:spPr>
          <a:ln/>
        </p:spPr>
        <p:txBody>
          <a:bodyPr vert="horz" wrap="square" lIns="91440" tIns="45720" rIns="91440" bIns="45720" anchor="t"/>
          <a:p>
            <a:pPr eaLnBrk="1" hangingPunct="1"/>
            <a:r>
              <a:rPr lang="en-US" altLang="zh-CN" dirty="0"/>
              <a:t>7.1 </a:t>
            </a:r>
            <a:r>
              <a:rPr lang="zh-CN" altLang="en-US" dirty="0"/>
              <a:t>样本协方差 </a:t>
            </a:r>
            <a:endParaRPr lang="zh-CN" altLang="en-US" dirty="0"/>
          </a:p>
          <a:p>
            <a:pPr eaLnBrk="1" hangingPunct="1"/>
            <a:endParaRPr lang="zh-CN" altLang="en-US" dirty="0"/>
          </a:p>
          <a:p>
            <a:pPr eaLnBrk="1" hangingPunct="1"/>
            <a:endParaRPr lang="zh-CN" altLang="en-US" dirty="0"/>
          </a:p>
          <a:p>
            <a:pPr eaLnBrk="1" hangingPunct="1"/>
            <a:r>
              <a:rPr lang="zh-CN" altLang="en-US" dirty="0"/>
              <a:t>   </a:t>
            </a:r>
            <a:endParaRPr lang="zh-CN" altLang="en-US" dirty="0"/>
          </a:p>
        </p:txBody>
      </p:sp>
      <p:sp>
        <p:nvSpPr>
          <p:cNvPr id="41988"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41989" name="Object 4"/>
          <p:cNvGraphicFramePr>
            <a:graphicFrameLocks noChangeAspect="1"/>
          </p:cNvGraphicFramePr>
          <p:nvPr/>
        </p:nvGraphicFramePr>
        <p:xfrm>
          <a:off x="2555875" y="3141663"/>
          <a:ext cx="3600450" cy="1257300"/>
        </p:xfrm>
        <a:graphic>
          <a:graphicData uri="http://schemas.openxmlformats.org/presentationml/2006/ole">
            <mc:AlternateContent xmlns:mc="http://schemas.openxmlformats.org/markup-compatibility/2006">
              <mc:Choice xmlns:v="urn:schemas-microsoft-com:vml" Requires="v">
                <p:oleObj spid="_x0000_s3083" name="" r:id="rId1" imgW="1816100" imgH="609600" progId="Equation.3">
                  <p:embed/>
                </p:oleObj>
              </mc:Choice>
              <mc:Fallback>
                <p:oleObj name="" r:id="rId1" imgW="1816100" imgH="609600" progId="Equation.3">
                  <p:embed/>
                  <p:pic>
                    <p:nvPicPr>
                      <p:cNvPr id="0" name="图片 3082"/>
                      <p:cNvPicPr/>
                      <p:nvPr/>
                    </p:nvPicPr>
                    <p:blipFill>
                      <a:blip r:embed="rId2"/>
                      <a:stretch>
                        <a:fillRect/>
                      </a:stretch>
                    </p:blipFill>
                    <p:spPr>
                      <a:xfrm>
                        <a:off x="2555875" y="3141663"/>
                        <a:ext cx="3600450" cy="1257300"/>
                      </a:xfrm>
                      <a:prstGeom prst="rect">
                        <a:avLst/>
                      </a:prstGeom>
                      <a:noFill/>
                      <a:ln w="38100">
                        <a:noFill/>
                        <a:miter/>
                      </a:ln>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p:cNvSpPr>
          <p:nvPr>
            <p:ph type="title"/>
          </p:nvPr>
        </p:nvSpPr>
        <p:spPr>
          <a:ln/>
        </p:spPr>
        <p:txBody>
          <a:bodyPr vert="horz" wrap="square" lIns="91440" tIns="45720" rIns="91440" bIns="45720" anchor="b"/>
          <a:p>
            <a:pPr eaLnBrk="1" hangingPunct="1"/>
            <a:r>
              <a:rPr lang="en-US" altLang="zh-CN" dirty="0"/>
              <a:t>    </a:t>
            </a:r>
            <a:r>
              <a:rPr lang="zh-CN" altLang="en-US" dirty="0"/>
              <a:t>第一部分   预备知识</a:t>
            </a:r>
            <a:endParaRPr lang="zh-CN" altLang="en-US" dirty="0"/>
          </a:p>
        </p:txBody>
      </p:sp>
      <p:sp>
        <p:nvSpPr>
          <p:cNvPr id="6147" name="Rectangle 3"/>
          <p:cNvSpPr>
            <a:spLocks noGrp="1"/>
          </p:cNvSpPr>
          <p:nvPr>
            <p:ph idx="1"/>
          </p:nvPr>
        </p:nvSpPr>
        <p:spPr>
          <a:ln/>
        </p:spPr>
        <p:txBody>
          <a:bodyPr vert="horz" wrap="square" lIns="91440" tIns="45720" rIns="91440" bIns="45720" anchor="t"/>
          <a:p>
            <a:pPr eaLnBrk="1" hangingPunct="1"/>
            <a:r>
              <a:rPr lang="en-US" altLang="zh-CN" sz="2800" dirty="0"/>
              <a:t>1) </a:t>
            </a:r>
            <a:r>
              <a:rPr lang="zh-CN" altLang="en-US" sz="2800" dirty="0"/>
              <a:t>必然事件 </a:t>
            </a:r>
            <a:endParaRPr lang="zh-CN" altLang="en-US" sz="2800" dirty="0"/>
          </a:p>
          <a:p>
            <a:pPr eaLnBrk="1" hangingPunct="1">
              <a:buNone/>
            </a:pPr>
            <a:r>
              <a:rPr lang="zh-CN" altLang="en-US" sz="2800" dirty="0"/>
              <a:t>    在一定条件下必然会发生的事件称为必然事件。</a:t>
            </a:r>
            <a:endParaRPr lang="zh-CN" altLang="en-US" sz="2800" dirty="0"/>
          </a:p>
          <a:p>
            <a:pPr eaLnBrk="1" hangingPunct="1"/>
            <a:r>
              <a:rPr lang="en-US" altLang="zh-CN" sz="2800" dirty="0"/>
              <a:t>2) </a:t>
            </a:r>
            <a:r>
              <a:rPr lang="zh-CN" altLang="en-US" sz="2800" dirty="0"/>
              <a:t>不可能事件 </a:t>
            </a:r>
            <a:endParaRPr lang="zh-CN" altLang="en-US" sz="2800" dirty="0"/>
          </a:p>
          <a:p>
            <a:pPr eaLnBrk="1" hangingPunct="1">
              <a:buNone/>
            </a:pPr>
            <a:r>
              <a:rPr lang="zh-CN" altLang="en-US" sz="2800" dirty="0"/>
              <a:t>   在一定条件下不可能发生的事件称为不可能事件。 </a:t>
            </a:r>
            <a:endParaRPr lang="zh-CN" altLang="en-US" sz="2800" dirty="0"/>
          </a:p>
          <a:p>
            <a:pPr eaLnBrk="1" hangingPunct="1"/>
            <a:r>
              <a:rPr lang="en-US" altLang="zh-CN" sz="2800" dirty="0"/>
              <a:t>3) </a:t>
            </a:r>
            <a:r>
              <a:rPr lang="zh-CN" altLang="en-US" sz="2800" dirty="0"/>
              <a:t>随机事件 </a:t>
            </a:r>
            <a:endParaRPr lang="zh-CN" altLang="en-US" sz="2800" dirty="0"/>
          </a:p>
          <a:p>
            <a:pPr eaLnBrk="1" hangingPunct="1">
              <a:buNone/>
            </a:pPr>
            <a:r>
              <a:rPr lang="zh-CN" altLang="en-US" sz="2800" dirty="0"/>
              <a:t>   在一定条件下可能出现也可能不出现的事件，称为随机事件，通常用</a:t>
            </a:r>
            <a:r>
              <a:rPr lang="en-US" altLang="zh-CN" sz="2800" dirty="0"/>
              <a:t>A</a:t>
            </a:r>
            <a:r>
              <a:rPr lang="zh-CN" altLang="en-US" sz="2800" dirty="0"/>
              <a:t>、</a:t>
            </a:r>
            <a:r>
              <a:rPr lang="en-US" altLang="zh-CN" sz="2800" dirty="0"/>
              <a:t>B</a:t>
            </a:r>
            <a:r>
              <a:rPr lang="zh-CN" altLang="en-US" sz="2800" dirty="0"/>
              <a:t>、</a:t>
            </a:r>
            <a:r>
              <a:rPr lang="en-US" altLang="zh-CN" sz="2800" dirty="0"/>
              <a:t>C</a:t>
            </a:r>
            <a:r>
              <a:rPr lang="zh-CN" altLang="en-US" sz="2800" dirty="0"/>
              <a:t>等来表示。 </a:t>
            </a:r>
            <a:endParaRPr lang="zh-CN" altLang="en-US" sz="2800" dirty="0"/>
          </a:p>
          <a:p>
            <a:pPr eaLnBrk="1" hangingPunct="1"/>
            <a:endParaRPr lang="en-US" altLang="zh-CN"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43011" name="Rectangle 3"/>
          <p:cNvSpPr>
            <a:spLocks noGrp="1"/>
          </p:cNvSpPr>
          <p:nvPr>
            <p:ph idx="1"/>
          </p:nvPr>
        </p:nvSpPr>
        <p:spPr>
          <a:ln/>
        </p:spPr>
        <p:txBody>
          <a:bodyPr vert="horz" wrap="square" lIns="91440" tIns="45720" rIns="91440" bIns="45720" anchor="t"/>
          <a:p>
            <a:pPr eaLnBrk="1" hangingPunct="1"/>
            <a:r>
              <a:rPr lang="en-US" altLang="zh-CN" dirty="0"/>
              <a:t>7.2 </a:t>
            </a:r>
            <a:r>
              <a:rPr lang="zh-CN" altLang="en-US" dirty="0"/>
              <a:t>相关系数</a:t>
            </a:r>
            <a:endParaRPr lang="zh-CN" altLang="en-US" dirty="0"/>
          </a:p>
          <a:p>
            <a:pPr eaLnBrk="1" hangingPunct="1"/>
            <a:r>
              <a:rPr lang="zh-CN" altLang="en-US" dirty="0"/>
              <a:t>协方差由于量纲与两随机变量的乘积，使用和描述起来不方便，因此通常用相关系数来表示两随机变量的相关性。 </a:t>
            </a:r>
            <a:endParaRPr lang="zh-CN" altLang="en-US" dirty="0"/>
          </a:p>
          <a:p>
            <a:pPr eaLnBrk="1" hangingPunct="1">
              <a:buNone/>
            </a:pPr>
            <a:r>
              <a:rPr lang="zh-CN" altLang="en-US" dirty="0"/>
              <a:t>   相关系数表示为</a:t>
            </a:r>
            <a:endParaRPr lang="zh-CN" altLang="en-US" dirty="0"/>
          </a:p>
          <a:p>
            <a:pPr eaLnBrk="1" hangingPunct="1">
              <a:buNone/>
            </a:pPr>
            <a:endParaRPr lang="zh-CN" altLang="en-US" dirty="0"/>
          </a:p>
          <a:p>
            <a:pPr eaLnBrk="1" hangingPunct="1">
              <a:buNone/>
            </a:pPr>
            <a:r>
              <a:rPr lang="zh-CN" altLang="en-US" dirty="0"/>
              <a:t>           </a:t>
            </a:r>
            <a:endParaRPr lang="zh-CN" altLang="en-US" dirty="0"/>
          </a:p>
        </p:txBody>
      </p:sp>
      <p:sp>
        <p:nvSpPr>
          <p:cNvPr id="43012"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43013" name="Object 4"/>
          <p:cNvGraphicFramePr>
            <a:graphicFrameLocks noChangeAspect="1"/>
          </p:cNvGraphicFramePr>
          <p:nvPr/>
        </p:nvGraphicFramePr>
        <p:xfrm>
          <a:off x="2700338" y="4868863"/>
          <a:ext cx="3095625" cy="1081087"/>
        </p:xfrm>
        <a:graphic>
          <a:graphicData uri="http://schemas.openxmlformats.org/presentationml/2006/ole">
            <mc:AlternateContent xmlns:mc="http://schemas.openxmlformats.org/markup-compatibility/2006">
              <mc:Choice xmlns:v="urn:schemas-microsoft-com:vml" Requires="v">
                <p:oleObj spid="_x0000_s3084" name="" r:id="rId1" imgW="1244600" imgH="419100" progId="Equation.3">
                  <p:embed/>
                </p:oleObj>
              </mc:Choice>
              <mc:Fallback>
                <p:oleObj name="" r:id="rId1" imgW="1244600" imgH="419100" progId="Equation.3">
                  <p:embed/>
                  <p:pic>
                    <p:nvPicPr>
                      <p:cNvPr id="0" name="图片 3083"/>
                      <p:cNvPicPr/>
                      <p:nvPr/>
                    </p:nvPicPr>
                    <p:blipFill>
                      <a:blip r:embed="rId2"/>
                      <a:stretch>
                        <a:fillRect/>
                      </a:stretch>
                    </p:blipFill>
                    <p:spPr>
                      <a:xfrm>
                        <a:off x="2700338" y="4868863"/>
                        <a:ext cx="3095625" cy="1081087"/>
                      </a:xfrm>
                      <a:prstGeom prst="rect">
                        <a:avLst/>
                      </a:prstGeom>
                      <a:noFill/>
                      <a:ln w="38100">
                        <a:noFill/>
                        <a:miter/>
                      </a:ln>
                    </p:spPr>
                  </p:pic>
                </p:oleObj>
              </mc:Fallback>
            </mc:AlternateContent>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2"/>
          <p:cNvSpPr>
            <a:spLocks noGrp="1"/>
          </p:cNvSpPr>
          <p:nvPr>
            <p:ph type="title"/>
          </p:nvPr>
        </p:nvSpPr>
        <p:spPr>
          <a:ln/>
        </p:spPr>
        <p:txBody>
          <a:bodyPr vert="horz" wrap="square" lIns="91440" tIns="45720" rIns="91440" bIns="45720" anchor="b"/>
          <a:p>
            <a:pPr algn="ctr" eaLnBrk="1" hangingPunct="1"/>
            <a:r>
              <a:rPr lang="zh-CN" altLang="en-US" dirty="0"/>
              <a:t>第一部分   预备知识</a:t>
            </a:r>
            <a:endParaRPr lang="zh-CN" altLang="en-US" dirty="0"/>
          </a:p>
        </p:txBody>
      </p:sp>
      <p:sp>
        <p:nvSpPr>
          <p:cNvPr id="44035" name="Rectangle 3"/>
          <p:cNvSpPr>
            <a:spLocks noGrp="1"/>
          </p:cNvSpPr>
          <p:nvPr>
            <p:ph idx="1"/>
          </p:nvPr>
        </p:nvSpPr>
        <p:spPr>
          <a:ln/>
        </p:spPr>
        <p:txBody>
          <a:bodyPr vert="horz" wrap="square" lIns="91440" tIns="45720" rIns="91440" bIns="45720" anchor="t"/>
          <a:p>
            <a:pPr eaLnBrk="1" hangingPunct="1">
              <a:lnSpc>
                <a:spcPct val="80000"/>
              </a:lnSpc>
            </a:pPr>
            <a:r>
              <a:rPr lang="en-US" altLang="zh-CN" sz="2800" dirty="0"/>
              <a:t>8</a:t>
            </a:r>
            <a:r>
              <a:rPr lang="zh-CN" altLang="en-US" sz="2800" dirty="0"/>
              <a:t>中心极限定理</a:t>
            </a:r>
            <a:endParaRPr lang="zh-CN" altLang="en-US" sz="2800" dirty="0"/>
          </a:p>
          <a:p>
            <a:pPr eaLnBrk="1" hangingPunct="1">
              <a:lnSpc>
                <a:spcPct val="80000"/>
              </a:lnSpc>
              <a:buNone/>
            </a:pPr>
            <a:r>
              <a:rPr lang="zh-CN" altLang="en-US" sz="2800" dirty="0"/>
              <a:t>   </a:t>
            </a:r>
            <a:r>
              <a:rPr lang="en-US" altLang="zh-CN" sz="2800" dirty="0"/>
              <a:t>X</a:t>
            </a:r>
            <a:r>
              <a:rPr lang="en-US" altLang="zh-CN" sz="2800" baseline="-25000" dirty="0"/>
              <a:t>1</a:t>
            </a:r>
            <a:r>
              <a:rPr lang="en-US" altLang="zh-CN" sz="2800" dirty="0"/>
              <a:t>,X</a:t>
            </a:r>
            <a:r>
              <a:rPr lang="en-US" altLang="zh-CN" sz="2800" baseline="-25000" dirty="0"/>
              <a:t>2</a:t>
            </a:r>
            <a:r>
              <a:rPr lang="en-US" altLang="zh-CN" sz="2800" dirty="0">
                <a:latin typeface="Arial" panose="020B0604020202020204" pitchFamily="34" charset="0"/>
              </a:rPr>
              <a:t>…</a:t>
            </a:r>
            <a:r>
              <a:rPr lang="en-US" altLang="zh-CN" sz="2800" dirty="0"/>
              <a:t>,Xn</a:t>
            </a:r>
            <a:r>
              <a:rPr lang="zh-CN" altLang="en-US" sz="2800" dirty="0"/>
              <a:t>为从某总体抽取的相互独立的样本，其总体分布均值</a:t>
            </a:r>
            <a:r>
              <a:rPr lang="en-US" altLang="zh-CN" sz="2800" dirty="0"/>
              <a:t>μ</a:t>
            </a:r>
            <a:r>
              <a:rPr lang="zh-CN" altLang="en-US" sz="2800" dirty="0"/>
              <a:t>和方差存在，则有如下结论： </a:t>
            </a:r>
            <a:endParaRPr lang="zh-CN" altLang="en-US" sz="2800" dirty="0"/>
          </a:p>
          <a:p>
            <a:pPr eaLnBrk="1" hangingPunct="1">
              <a:lnSpc>
                <a:spcPct val="80000"/>
              </a:lnSpc>
            </a:pPr>
            <a:r>
              <a:rPr lang="zh-CN" altLang="en-US" sz="2800" dirty="0"/>
              <a:t>当总体为正态分布时，样本均值</a:t>
            </a:r>
            <a:r>
              <a:rPr lang="en-US" altLang="zh-CN" sz="2800" dirty="0"/>
              <a:t>X</a:t>
            </a:r>
            <a:r>
              <a:rPr lang="zh-CN" altLang="en-US" sz="2800" dirty="0"/>
              <a:t>精确服从正态分布。</a:t>
            </a:r>
            <a:endParaRPr lang="zh-CN" altLang="en-US" sz="2800" dirty="0"/>
          </a:p>
          <a:p>
            <a:pPr eaLnBrk="1" hangingPunct="1">
              <a:lnSpc>
                <a:spcPct val="80000"/>
              </a:lnSpc>
            </a:pPr>
            <a:r>
              <a:rPr lang="zh-CN" altLang="en-US" sz="2800" dirty="0"/>
              <a:t>当总体为非正态分布时，样本均值</a:t>
            </a:r>
            <a:r>
              <a:rPr lang="en-US" altLang="zh-CN" sz="2800" dirty="0"/>
              <a:t>X</a:t>
            </a:r>
            <a:r>
              <a:rPr lang="zh-CN" altLang="en-US" sz="2800" dirty="0"/>
              <a:t>近似服从正态分布且样本量</a:t>
            </a:r>
            <a:r>
              <a:rPr lang="en-US" altLang="zh-CN" sz="2800" dirty="0"/>
              <a:t>n</a:t>
            </a:r>
            <a:r>
              <a:rPr lang="zh-CN" altLang="en-US" sz="2800" dirty="0"/>
              <a:t>越大，近似程度越好。当</a:t>
            </a:r>
            <a:r>
              <a:rPr lang="en-US" altLang="zh-CN" sz="2800" dirty="0"/>
              <a:t>n</a:t>
            </a:r>
            <a:r>
              <a:rPr lang="zh-CN" altLang="en-US" sz="2800" dirty="0"/>
              <a:t>达到</a:t>
            </a:r>
            <a:r>
              <a:rPr lang="en-US" altLang="zh-CN" sz="2800" dirty="0"/>
              <a:t>30</a:t>
            </a:r>
            <a:r>
              <a:rPr lang="zh-CN" altLang="en-US" sz="2800" dirty="0"/>
              <a:t>时，无论总体是什么分布，</a:t>
            </a:r>
            <a:r>
              <a:rPr lang="en-US" altLang="zh-CN" sz="2800" dirty="0"/>
              <a:t>X</a:t>
            </a:r>
            <a:r>
              <a:rPr lang="zh-CN" altLang="en-US" sz="2800" dirty="0"/>
              <a:t>的分布与正态分布几乎没什么差别。</a:t>
            </a:r>
            <a:endParaRPr lang="zh-CN" altLang="en-US"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45059" name="Rectangle 3"/>
          <p:cNvSpPr>
            <a:spLocks noGrp="1"/>
          </p:cNvSpPr>
          <p:nvPr>
            <p:ph idx="1"/>
          </p:nvPr>
        </p:nvSpPr>
        <p:spPr>
          <a:ln/>
        </p:spPr>
        <p:txBody>
          <a:bodyPr vert="horz" wrap="square" lIns="91440" tIns="45720" rIns="91440" bIns="45720" anchor="t"/>
          <a:p>
            <a:pPr eaLnBrk="1" hangingPunct="1"/>
            <a:r>
              <a:rPr lang="en-US" altLang="zh-CN" dirty="0"/>
              <a:t>1</a:t>
            </a:r>
            <a:r>
              <a:rPr lang="zh-CN" altLang="en-US" dirty="0"/>
              <a:t>测量不确定度基本概念</a:t>
            </a:r>
            <a:endParaRPr lang="zh-CN" altLang="en-US" dirty="0"/>
          </a:p>
          <a:p>
            <a:pPr eaLnBrk="1" hangingPunct="1"/>
            <a:r>
              <a:rPr lang="en-US" altLang="zh-CN" dirty="0"/>
              <a:t>1</a:t>
            </a:r>
            <a:r>
              <a:rPr lang="zh-CN" altLang="en-US" dirty="0"/>
              <a:t>）测量不确定度评定的本质</a:t>
            </a:r>
            <a:endParaRPr lang="zh-CN" altLang="en-US" dirty="0"/>
          </a:p>
          <a:p>
            <a:pPr eaLnBrk="1" hangingPunct="1">
              <a:buNone/>
            </a:pPr>
            <a:r>
              <a:rPr lang="zh-CN" altLang="en-US" dirty="0"/>
              <a:t>   测量不确定度评定是将测量结果或测量误差作为随机变量，研究分析其统计规律，并计算它的范围的一项活动，其本质就是一个误差的量度。</a:t>
            </a:r>
            <a:endParaRPr lang="zh-CN" altLang="en-US" dirty="0"/>
          </a:p>
          <a:p>
            <a:pPr eaLnBrk="1" hangingPunct="1">
              <a:buNone/>
            </a:pPr>
            <a:endParaRPr lang="en-US" altLang="zh-C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46083" name="Rectangle 3"/>
          <p:cNvSpPr>
            <a:spLocks noGrp="1"/>
          </p:cNvSpPr>
          <p:nvPr>
            <p:ph idx="1"/>
          </p:nvPr>
        </p:nvSpPr>
        <p:spPr>
          <a:ln/>
        </p:spPr>
        <p:txBody>
          <a:bodyPr vert="horz" wrap="square" lIns="91440" tIns="45720" rIns="91440" bIns="45720" anchor="t"/>
          <a:p>
            <a:pPr eaLnBrk="1" hangingPunct="1"/>
            <a:r>
              <a:rPr lang="zh-CN" altLang="en-US" dirty="0"/>
              <a:t>测量不确定度实质上就是对真值所处范围的评定，也是对测量误差可能大小的评定，也是对测量结果不能肯定的程度的评定，三种说法都是一样的，没有本质的区别。而这种评定必须与测量相联系。 于是就引出测量不确定度的概念</a:t>
            </a:r>
            <a:endParaRPr lang="zh-CN" altLang="en-US" dirty="0"/>
          </a:p>
          <a:p>
            <a:pPr eaLnBrk="1" hangingPunct="1">
              <a:buNone/>
            </a:pPr>
            <a:endParaRPr lang="en-US" altLang="zh-C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47107" name="Rectangle 3"/>
          <p:cNvSpPr>
            <a:spLocks noGrp="1"/>
          </p:cNvSpPr>
          <p:nvPr>
            <p:ph idx="1"/>
          </p:nvPr>
        </p:nvSpPr>
        <p:spPr>
          <a:ln/>
        </p:spPr>
        <p:txBody>
          <a:bodyPr vert="horz" wrap="square" lIns="91440" tIns="45720" rIns="91440" bIns="45720" anchor="t"/>
          <a:p>
            <a:pPr eaLnBrk="1" hangingPunct="1"/>
            <a:r>
              <a:rPr lang="en-US" altLang="zh-CN" sz="2800" dirty="0"/>
              <a:t>2</a:t>
            </a:r>
            <a:r>
              <a:rPr lang="zh-CN" altLang="en-US" sz="2800" dirty="0"/>
              <a:t>）测量不确定度的概念</a:t>
            </a:r>
            <a:endParaRPr lang="zh-CN" altLang="en-US" sz="2800" dirty="0"/>
          </a:p>
          <a:p>
            <a:pPr eaLnBrk="1" hangingPunct="1">
              <a:buNone/>
            </a:pPr>
            <a:r>
              <a:rPr lang="zh-CN" altLang="en-US" sz="2800" dirty="0"/>
              <a:t>  </a:t>
            </a:r>
            <a:r>
              <a:rPr lang="zh-CN" altLang="en-US" sz="2800" dirty="0">
                <a:latin typeface="Arial" panose="020B0604020202020204" pitchFamily="34" charset="0"/>
              </a:rPr>
              <a:t>“</a:t>
            </a:r>
            <a:r>
              <a:rPr lang="zh-CN" altLang="en-US" sz="2800" dirty="0"/>
              <a:t>表征合理地赋予被测量之值的分散性，与测量结果相关联的一个参数。</a:t>
            </a:r>
            <a:r>
              <a:rPr lang="zh-CN" altLang="en-US" sz="2800" dirty="0">
                <a:latin typeface="Arial" panose="020B0604020202020204" pitchFamily="34" charset="0"/>
              </a:rPr>
              <a:t>”</a:t>
            </a:r>
            <a:r>
              <a:rPr lang="en-US" altLang="zh-CN" sz="2800" dirty="0"/>
              <a:t>(GUM</a:t>
            </a:r>
            <a:r>
              <a:rPr lang="zh-CN" altLang="en-US" sz="2800" dirty="0"/>
              <a:t>定义</a:t>
            </a:r>
            <a:r>
              <a:rPr lang="en-US" altLang="zh-CN" sz="2800" dirty="0"/>
              <a:t>) </a:t>
            </a:r>
            <a:endParaRPr lang="en-US" altLang="zh-CN" sz="2800" dirty="0"/>
          </a:p>
          <a:p>
            <a:pPr eaLnBrk="1" hangingPunct="1"/>
            <a:r>
              <a:rPr lang="zh-CN" altLang="en-US" sz="2800" dirty="0"/>
              <a:t>这里</a:t>
            </a:r>
            <a:r>
              <a:rPr lang="zh-CN" altLang="en-US" sz="2800" dirty="0">
                <a:latin typeface="Arial" panose="020B0604020202020204" pitchFamily="34" charset="0"/>
              </a:rPr>
              <a:t>“</a:t>
            </a:r>
            <a:r>
              <a:rPr lang="zh-CN" altLang="en-US" sz="2800" dirty="0"/>
              <a:t>参数</a:t>
            </a:r>
            <a:r>
              <a:rPr lang="zh-CN" altLang="en-US" sz="2800" dirty="0">
                <a:latin typeface="Arial" panose="020B0604020202020204" pitchFamily="34" charset="0"/>
              </a:rPr>
              <a:t>”</a:t>
            </a:r>
            <a:r>
              <a:rPr lang="zh-CN" altLang="en-US" sz="2800" dirty="0"/>
              <a:t>可以是标准差，或者标准差倍数，也可以是给定置信水平的置信区间的半宽度。 </a:t>
            </a:r>
            <a:endParaRPr lang="zh-CN" altLang="en-US" sz="2800" dirty="0"/>
          </a:p>
          <a:p>
            <a:pPr eaLnBrk="1" hangingPunct="1"/>
            <a:r>
              <a:rPr lang="en-US" altLang="zh-CN" sz="2800" dirty="0"/>
              <a:t>JJF1059.1-2012</a:t>
            </a:r>
            <a:r>
              <a:rPr lang="zh-CN" altLang="en-US" sz="2800" dirty="0"/>
              <a:t>测量不确定的的定义：</a:t>
            </a:r>
            <a:r>
              <a:rPr lang="zh-CN" altLang="en-US" sz="2800" dirty="0">
                <a:latin typeface="Arial" panose="020B0604020202020204" pitchFamily="34" charset="0"/>
              </a:rPr>
              <a:t>“</a:t>
            </a:r>
            <a:r>
              <a:rPr lang="zh-CN" altLang="en-US" sz="2800" dirty="0"/>
              <a:t>根据所得信息，表征赋予被测量之值分散性的非负参数</a:t>
            </a:r>
            <a:endParaRPr lang="zh-CN" altLang="en-US"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48131" name="Rectangle 3"/>
          <p:cNvSpPr>
            <a:spLocks noGrp="1"/>
          </p:cNvSpPr>
          <p:nvPr>
            <p:ph idx="1"/>
          </p:nvPr>
        </p:nvSpPr>
        <p:spPr>
          <a:xfrm>
            <a:off x="900113" y="2060575"/>
            <a:ext cx="7772400" cy="3529013"/>
          </a:xfrm>
          <a:ln/>
        </p:spPr>
        <p:txBody>
          <a:bodyPr vert="horz" wrap="square" lIns="91440" tIns="45720" rIns="91440" bIns="45720" anchor="t"/>
          <a:p>
            <a:pPr marL="609600" indent="-609600" eaLnBrk="1" hangingPunct="1">
              <a:lnSpc>
                <a:spcPct val="80000"/>
              </a:lnSpc>
            </a:pPr>
            <a:r>
              <a:rPr lang="en-US" altLang="zh-CN" sz="2800" dirty="0"/>
              <a:t>2 </a:t>
            </a:r>
            <a:r>
              <a:rPr lang="zh-CN" altLang="en-US" sz="2800" dirty="0"/>
              <a:t>测量不确定度的发展 ：</a:t>
            </a:r>
            <a:endParaRPr lang="zh-CN" altLang="en-US" sz="2800" dirty="0"/>
          </a:p>
          <a:p>
            <a:pPr marL="609600" indent="-609600" eaLnBrk="1" hangingPunct="1">
              <a:lnSpc>
                <a:spcPct val="80000"/>
              </a:lnSpc>
            </a:pPr>
            <a:endParaRPr lang="zh-CN" altLang="en-US" sz="1400" dirty="0"/>
          </a:p>
          <a:p>
            <a:pPr marL="609600" indent="-609600" eaLnBrk="1" hangingPunct="1">
              <a:lnSpc>
                <a:spcPct val="80000"/>
              </a:lnSpc>
            </a:pPr>
            <a:r>
              <a:rPr lang="zh-CN" altLang="en-US" sz="1400" dirty="0"/>
              <a:t> </a:t>
            </a:r>
            <a:r>
              <a:rPr lang="en-US" altLang="zh-CN" sz="1400" dirty="0"/>
              <a:t>1927</a:t>
            </a:r>
            <a:r>
              <a:rPr lang="zh-CN" altLang="en-US" sz="1400" dirty="0"/>
              <a:t>年</a:t>
            </a:r>
            <a:r>
              <a:rPr lang="en-US" altLang="zh-CN" sz="1400" dirty="0"/>
              <a:t>,</a:t>
            </a:r>
            <a:r>
              <a:rPr lang="zh-CN" altLang="en-US" sz="1400" dirty="0"/>
              <a:t>海森堡提出了量子力学的测不准关系。 </a:t>
            </a:r>
            <a:endParaRPr lang="zh-CN" altLang="en-US" sz="1400" dirty="0"/>
          </a:p>
          <a:p>
            <a:pPr marL="609600" indent="-609600" eaLnBrk="1" hangingPunct="1">
              <a:lnSpc>
                <a:spcPct val="80000"/>
              </a:lnSpc>
            </a:pPr>
            <a:r>
              <a:rPr lang="en-US" altLang="zh-CN" sz="1400" dirty="0"/>
              <a:t>1963</a:t>
            </a:r>
            <a:r>
              <a:rPr lang="zh-CN" altLang="en-US" sz="1400" dirty="0"/>
              <a:t>年，美国国家标准局（</a:t>
            </a:r>
            <a:r>
              <a:rPr lang="en-US" altLang="zh-CN" sz="1400" dirty="0"/>
              <a:t>NBS</a:t>
            </a:r>
            <a:r>
              <a:rPr lang="zh-CN" altLang="en-US" sz="1400" dirty="0"/>
              <a:t>）的数理统计专家埃森哈特（</a:t>
            </a:r>
            <a:r>
              <a:rPr lang="en-US" altLang="zh-CN" sz="1400" dirty="0"/>
              <a:t>Eisenhart</a:t>
            </a:r>
            <a:r>
              <a:rPr lang="zh-CN" altLang="en-US" sz="1400" dirty="0"/>
              <a:t>）建议用</a:t>
            </a:r>
            <a:endParaRPr lang="zh-CN" altLang="en-US" sz="1400" dirty="0"/>
          </a:p>
          <a:p>
            <a:pPr marL="609600" indent="-609600" eaLnBrk="1" hangingPunct="1">
              <a:lnSpc>
                <a:spcPct val="80000"/>
              </a:lnSpc>
            </a:pPr>
            <a:r>
              <a:rPr lang="zh-CN" altLang="en-US" sz="1400" dirty="0"/>
              <a:t>测量不确定度。 </a:t>
            </a:r>
            <a:endParaRPr lang="zh-CN" altLang="en-US" sz="1400" dirty="0"/>
          </a:p>
          <a:p>
            <a:pPr marL="609600" indent="-609600" eaLnBrk="1" hangingPunct="1">
              <a:lnSpc>
                <a:spcPct val="80000"/>
              </a:lnSpc>
            </a:pPr>
            <a:r>
              <a:rPr lang="en-US" altLang="zh-CN" sz="1400" dirty="0"/>
              <a:t>1970</a:t>
            </a:r>
            <a:r>
              <a:rPr lang="zh-CN" altLang="en-US" sz="1400" dirty="0"/>
              <a:t>年前后，一些计量学和其他领域学者，逐渐使用不确定一词，但含义不清。</a:t>
            </a:r>
            <a:endParaRPr lang="zh-CN" altLang="en-US" sz="1400" dirty="0"/>
          </a:p>
          <a:p>
            <a:pPr marL="609600" indent="-609600" eaLnBrk="1" hangingPunct="1">
              <a:lnSpc>
                <a:spcPct val="80000"/>
              </a:lnSpc>
            </a:pPr>
            <a:r>
              <a:rPr lang="en-US" altLang="zh-CN" sz="1400" dirty="0"/>
              <a:t>1977</a:t>
            </a:r>
            <a:r>
              <a:rPr lang="zh-CN" altLang="en-US" sz="1400" dirty="0"/>
              <a:t>年，国际电离辐射咨询委员会（</a:t>
            </a:r>
            <a:r>
              <a:rPr lang="en-US" altLang="zh-CN" sz="1400" dirty="0"/>
              <a:t>CCEMRI</a:t>
            </a:r>
            <a:r>
              <a:rPr lang="zh-CN" altLang="en-US" sz="1400" dirty="0"/>
              <a:t>）讨论了表达不确定度的几种不同</a:t>
            </a:r>
            <a:endParaRPr lang="zh-CN" altLang="en-US" sz="1400" dirty="0"/>
          </a:p>
          <a:p>
            <a:pPr marL="609600" indent="-609600" eaLnBrk="1" hangingPunct="1">
              <a:lnSpc>
                <a:spcPct val="80000"/>
              </a:lnSpc>
            </a:pPr>
            <a:r>
              <a:rPr lang="zh-CN" altLang="en-US" sz="1400" dirty="0"/>
              <a:t>建议。 </a:t>
            </a:r>
            <a:endParaRPr lang="zh-CN" altLang="en-US" sz="1400" dirty="0"/>
          </a:p>
          <a:p>
            <a:pPr marL="609600" indent="-609600" eaLnBrk="1" hangingPunct="1">
              <a:lnSpc>
                <a:spcPct val="80000"/>
              </a:lnSpc>
            </a:pPr>
            <a:r>
              <a:rPr lang="en-US" altLang="zh-CN" sz="1400" dirty="0"/>
              <a:t>1978</a:t>
            </a:r>
            <a:r>
              <a:rPr lang="zh-CN" altLang="en-US" sz="1400" dirty="0"/>
              <a:t>年，国际计量委员会（</a:t>
            </a:r>
            <a:r>
              <a:rPr lang="en-US" altLang="zh-CN" sz="1400" dirty="0"/>
              <a:t>CIPM</a:t>
            </a:r>
            <a:r>
              <a:rPr lang="zh-CN" altLang="en-US" sz="1400" dirty="0"/>
              <a:t>）着手统一测量不确定度的应用。 </a:t>
            </a:r>
            <a:endParaRPr lang="zh-CN" altLang="en-US" sz="1400" dirty="0"/>
          </a:p>
          <a:p>
            <a:pPr marL="609600" indent="-609600" eaLnBrk="1" hangingPunct="1">
              <a:lnSpc>
                <a:spcPct val="80000"/>
              </a:lnSpc>
            </a:pPr>
            <a:r>
              <a:rPr lang="en-US" altLang="zh-CN" sz="1400" dirty="0"/>
              <a:t>1980</a:t>
            </a:r>
            <a:r>
              <a:rPr lang="zh-CN" altLang="en-US" sz="1400" dirty="0"/>
              <a:t>年，国际计量局（</a:t>
            </a:r>
            <a:r>
              <a:rPr lang="en-US" altLang="zh-CN" sz="1400" dirty="0"/>
              <a:t>BIPM</a:t>
            </a:r>
            <a:r>
              <a:rPr lang="zh-CN" altLang="en-US" sz="1400" dirty="0"/>
              <a:t>）起草了</a:t>
            </a:r>
            <a:r>
              <a:rPr lang="en-US" altLang="zh-CN" sz="1400" dirty="0"/>
              <a:t>INC-1</a:t>
            </a:r>
            <a:r>
              <a:rPr lang="zh-CN" altLang="en-US" sz="1400" dirty="0"/>
              <a:t>（</a:t>
            </a:r>
            <a:r>
              <a:rPr lang="en-US" altLang="zh-CN" sz="1400" dirty="0"/>
              <a:t>1980</a:t>
            </a:r>
            <a:r>
              <a:rPr lang="zh-CN" altLang="en-US" sz="1400" dirty="0"/>
              <a:t>）建议书，推荐了不确定度的</a:t>
            </a:r>
            <a:endParaRPr lang="zh-CN" altLang="en-US" sz="1400" dirty="0"/>
          </a:p>
          <a:p>
            <a:pPr marL="609600" indent="-609600" eaLnBrk="1" hangingPunct="1">
              <a:lnSpc>
                <a:spcPct val="80000"/>
              </a:lnSpc>
            </a:pPr>
            <a:r>
              <a:rPr lang="zh-CN" altLang="en-US" sz="1400" dirty="0"/>
              <a:t>表述原则。 </a:t>
            </a:r>
            <a:endParaRPr lang="zh-CN" altLang="en-US" sz="1400" dirty="0"/>
          </a:p>
          <a:p>
            <a:pPr marL="609600" indent="-609600" eaLnBrk="1" hangingPunct="1">
              <a:lnSpc>
                <a:spcPct val="80000"/>
              </a:lnSpc>
            </a:pPr>
            <a:r>
              <a:rPr lang="en-US" altLang="zh-CN" sz="1400" dirty="0"/>
              <a:t>1993</a:t>
            </a:r>
            <a:r>
              <a:rPr lang="zh-CN" altLang="en-US" sz="1400" dirty="0"/>
              <a:t>年，国际标准化组织（</a:t>
            </a:r>
            <a:r>
              <a:rPr lang="en-US" altLang="zh-CN" sz="1400" dirty="0"/>
              <a:t>ISO</a:t>
            </a:r>
            <a:r>
              <a:rPr lang="zh-CN" altLang="en-US" sz="1400" dirty="0"/>
              <a:t>）正式发布了</a:t>
            </a:r>
            <a:r>
              <a:rPr lang="en-US" altLang="zh-CN" sz="1400" dirty="0"/>
              <a:t>《</a:t>
            </a:r>
            <a:r>
              <a:rPr lang="zh-CN" altLang="en-US" sz="1400" dirty="0"/>
              <a:t>测量不确定度表示指南</a:t>
            </a:r>
            <a:r>
              <a:rPr lang="en-US" altLang="zh-CN" sz="1400" dirty="0"/>
              <a:t>》</a:t>
            </a:r>
            <a:r>
              <a:rPr lang="zh-CN" altLang="en-US" sz="1400" dirty="0"/>
              <a:t>（简称</a:t>
            </a:r>
            <a:r>
              <a:rPr lang="en-US" altLang="zh-CN" sz="1400" dirty="0"/>
              <a:t>GUM</a:t>
            </a:r>
            <a:r>
              <a:rPr lang="zh-CN" altLang="en-US" sz="1400" dirty="0"/>
              <a:t>）</a:t>
            </a:r>
            <a:endParaRPr lang="zh-CN" altLang="en-US" sz="1400" dirty="0"/>
          </a:p>
          <a:p>
            <a:pPr marL="609600" indent="-609600" eaLnBrk="1" hangingPunct="1">
              <a:lnSpc>
                <a:spcPct val="80000"/>
              </a:lnSpc>
            </a:pPr>
            <a:r>
              <a:rPr lang="zh-CN" altLang="en-US" sz="1400" dirty="0"/>
              <a:t>和</a:t>
            </a:r>
            <a:r>
              <a:rPr lang="en-US" altLang="zh-CN" sz="1400" dirty="0"/>
              <a:t>《</a:t>
            </a:r>
            <a:r>
              <a:rPr lang="zh-CN" altLang="en-US" sz="1400" dirty="0"/>
              <a:t>国际通用计量学基本术语</a:t>
            </a:r>
            <a:r>
              <a:rPr lang="en-US" altLang="zh-CN" sz="1400" dirty="0"/>
              <a:t>》</a:t>
            </a:r>
            <a:r>
              <a:rPr lang="zh-CN" altLang="en-US" sz="1400" dirty="0"/>
              <a:t>（简称</a:t>
            </a:r>
            <a:r>
              <a:rPr lang="en-US" altLang="zh-CN" sz="1400" dirty="0"/>
              <a:t>VIM</a:t>
            </a:r>
            <a:r>
              <a:rPr lang="zh-CN" altLang="en-US" sz="1400" dirty="0"/>
              <a:t>）两个文件。</a:t>
            </a:r>
            <a:r>
              <a:rPr lang="en-US" altLang="zh-CN" sz="1400" dirty="0"/>
              <a:t>1995</a:t>
            </a:r>
            <a:r>
              <a:rPr lang="zh-CN" altLang="en-US" sz="1400" dirty="0"/>
              <a:t>年又作了修订和重印。 </a:t>
            </a:r>
            <a:endParaRPr lang="zh-CN" altLang="en-US" sz="1400" dirty="0"/>
          </a:p>
          <a:p>
            <a:pPr marL="609600" indent="-609600" eaLnBrk="1" hangingPunct="1">
              <a:lnSpc>
                <a:spcPct val="80000"/>
              </a:lnSpc>
            </a:pPr>
            <a:r>
              <a:rPr lang="en-US" altLang="zh-CN" sz="1400" dirty="0"/>
              <a:t>GUM</a:t>
            </a:r>
            <a:r>
              <a:rPr lang="zh-CN" altLang="en-US" sz="1400" dirty="0"/>
              <a:t>自</a:t>
            </a:r>
            <a:r>
              <a:rPr lang="en-US" altLang="zh-CN" sz="1400" dirty="0"/>
              <a:t>1993</a:t>
            </a:r>
            <a:r>
              <a:rPr lang="zh-CN" altLang="en-US" sz="1400" dirty="0"/>
              <a:t>年出版以来，在世界范围内得到广泛的应用和发行。</a:t>
            </a:r>
            <a:r>
              <a:rPr lang="en-US" altLang="zh-CN" sz="1400" dirty="0"/>
              <a:t>GUM</a:t>
            </a:r>
            <a:r>
              <a:rPr lang="zh-CN" altLang="en-US" sz="1400" dirty="0"/>
              <a:t>和</a:t>
            </a:r>
            <a:r>
              <a:rPr lang="en-US" altLang="zh-CN" sz="1400" dirty="0"/>
              <a:t>VIM</a:t>
            </a:r>
            <a:r>
              <a:rPr lang="zh-CN" altLang="en-US" sz="1400" dirty="0"/>
              <a:t>两个</a:t>
            </a:r>
            <a:endParaRPr lang="zh-CN" altLang="en-US" sz="1400" dirty="0"/>
          </a:p>
          <a:p>
            <a:pPr marL="609600" indent="-609600" eaLnBrk="1" hangingPunct="1">
              <a:lnSpc>
                <a:spcPct val="80000"/>
              </a:lnSpc>
            </a:pPr>
            <a:r>
              <a:rPr lang="zh-CN" altLang="en-US" sz="1400" dirty="0"/>
              <a:t>文件，为全世界统一采用测量结果的不确定度评定和表示奠定了基础</a:t>
            </a:r>
            <a:endParaRPr lang="zh-CN" altLang="en-US" sz="1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49155" name="Rectangle 3"/>
          <p:cNvSpPr>
            <a:spLocks noGrp="1"/>
          </p:cNvSpPr>
          <p:nvPr>
            <p:ph idx="1"/>
          </p:nvPr>
        </p:nvSpPr>
        <p:spPr>
          <a:ln/>
        </p:spPr>
        <p:txBody>
          <a:bodyPr vert="horz" wrap="square" lIns="91440" tIns="45720" rIns="91440" bIns="45720" anchor="t"/>
          <a:p>
            <a:pPr eaLnBrk="1" hangingPunct="1"/>
            <a:r>
              <a:rPr lang="zh-CN" altLang="en-US" dirty="0"/>
              <a:t>我国</a:t>
            </a:r>
            <a:r>
              <a:rPr lang="en-US" altLang="zh-CN" dirty="0"/>
              <a:t>1998</a:t>
            </a:r>
            <a:r>
              <a:rPr lang="zh-CN" altLang="en-US" dirty="0"/>
              <a:t>年发布了国家计量技术规范：</a:t>
            </a:r>
            <a:r>
              <a:rPr lang="en-US" altLang="zh-CN" dirty="0"/>
              <a:t>JJF1001-1998《</a:t>
            </a:r>
            <a:r>
              <a:rPr lang="zh-CN" altLang="en-US" dirty="0"/>
              <a:t>通用计量基本术语和定义</a:t>
            </a:r>
            <a:r>
              <a:rPr lang="en-US" altLang="zh-CN" dirty="0"/>
              <a:t>》</a:t>
            </a:r>
            <a:r>
              <a:rPr lang="zh-CN" altLang="en-US" dirty="0"/>
              <a:t>、</a:t>
            </a:r>
            <a:r>
              <a:rPr lang="en-US" altLang="zh-CN" dirty="0"/>
              <a:t>1999</a:t>
            </a:r>
            <a:r>
              <a:rPr lang="zh-CN" altLang="en-US" dirty="0"/>
              <a:t>年发布了</a:t>
            </a:r>
            <a:r>
              <a:rPr lang="en-US" altLang="zh-CN" dirty="0"/>
              <a:t>JJF1059-1999《</a:t>
            </a:r>
            <a:r>
              <a:rPr lang="zh-CN" altLang="en-US" dirty="0"/>
              <a:t>测量不确定度评定与表示</a:t>
            </a:r>
            <a:r>
              <a:rPr lang="en-US" altLang="zh-CN" dirty="0"/>
              <a:t>》</a:t>
            </a:r>
            <a:r>
              <a:rPr lang="zh-CN" altLang="en-US" dirty="0"/>
              <a:t>，分别与</a:t>
            </a:r>
            <a:r>
              <a:rPr lang="en-US" altLang="zh-CN" dirty="0"/>
              <a:t>VIM</a:t>
            </a:r>
            <a:r>
              <a:rPr lang="zh-CN" altLang="en-US" dirty="0"/>
              <a:t>和</a:t>
            </a:r>
            <a:r>
              <a:rPr lang="en-US" altLang="zh-CN" dirty="0"/>
              <a:t>GUM</a:t>
            </a:r>
            <a:r>
              <a:rPr lang="zh-CN" altLang="en-US" dirty="0"/>
              <a:t>相对应，成为我国进行测量不确定度评定的基础。 </a:t>
            </a:r>
            <a:endParaRPr lang="zh-CN" altLang="en-US" dirty="0"/>
          </a:p>
          <a:p>
            <a:pPr eaLnBrk="1" hangingPunct="1"/>
            <a:endParaRPr lang="en-US" altLang="zh-C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50179" name="Rectangle 3"/>
          <p:cNvSpPr>
            <a:spLocks noGrp="1"/>
          </p:cNvSpPr>
          <p:nvPr>
            <p:ph idx="1"/>
          </p:nvPr>
        </p:nvSpPr>
        <p:spPr>
          <a:ln/>
        </p:spPr>
        <p:txBody>
          <a:bodyPr vert="horz" wrap="square" lIns="91440" tIns="45720" rIns="91440" bIns="45720" anchor="t"/>
          <a:p>
            <a:pPr eaLnBrk="1" hangingPunct="1">
              <a:lnSpc>
                <a:spcPct val="90000"/>
              </a:lnSpc>
            </a:pPr>
            <a:r>
              <a:rPr lang="en-US" altLang="zh-CN" sz="2400" dirty="0"/>
              <a:t>  3</a:t>
            </a:r>
            <a:r>
              <a:rPr lang="zh-CN" altLang="en-US" sz="2400" dirty="0"/>
              <a:t>测量不确定度应用领域</a:t>
            </a:r>
            <a:endParaRPr lang="zh-CN" altLang="en-US" sz="2400" dirty="0"/>
          </a:p>
          <a:p>
            <a:pPr eaLnBrk="1" hangingPunct="1">
              <a:lnSpc>
                <a:spcPct val="90000"/>
              </a:lnSpc>
            </a:pPr>
            <a:r>
              <a:rPr lang="zh-CN" altLang="en-US" sz="2400" dirty="0"/>
              <a:t>   建立国家计量基准，计量标准及其国际比对； </a:t>
            </a:r>
            <a:endParaRPr lang="zh-CN" altLang="en-US" sz="2400" dirty="0"/>
          </a:p>
          <a:p>
            <a:pPr eaLnBrk="1" hangingPunct="1">
              <a:lnSpc>
                <a:spcPct val="90000"/>
              </a:lnSpc>
            </a:pPr>
            <a:r>
              <a:rPr lang="zh-CN" altLang="en-US" sz="2400" dirty="0"/>
              <a:t>   标准物质、标准参考数据； </a:t>
            </a:r>
            <a:endParaRPr lang="zh-CN" altLang="en-US" sz="2400" dirty="0"/>
          </a:p>
          <a:p>
            <a:pPr eaLnBrk="1" hangingPunct="1">
              <a:lnSpc>
                <a:spcPct val="90000"/>
              </a:lnSpc>
            </a:pPr>
            <a:r>
              <a:rPr lang="zh-CN" altLang="en-US" sz="2400" dirty="0"/>
              <a:t>   测量方法、检定规程、检定系统、校准规范等； </a:t>
            </a:r>
            <a:endParaRPr lang="zh-CN" altLang="en-US" sz="2400" dirty="0"/>
          </a:p>
          <a:p>
            <a:pPr eaLnBrk="1" hangingPunct="1">
              <a:lnSpc>
                <a:spcPct val="90000"/>
              </a:lnSpc>
            </a:pPr>
            <a:r>
              <a:rPr lang="zh-CN" altLang="en-US" sz="2400" dirty="0"/>
              <a:t>   科学研究及工程领域的测量； </a:t>
            </a:r>
            <a:endParaRPr lang="zh-CN" altLang="en-US" sz="2400" dirty="0"/>
          </a:p>
          <a:p>
            <a:pPr eaLnBrk="1" hangingPunct="1">
              <a:lnSpc>
                <a:spcPct val="90000"/>
              </a:lnSpc>
            </a:pPr>
            <a:r>
              <a:rPr lang="zh-CN" altLang="en-US" sz="2400" dirty="0"/>
              <a:t>   计量认证、计量确认、质量认可以及实验室认可； </a:t>
            </a:r>
            <a:endParaRPr lang="zh-CN" altLang="en-US" sz="2400" dirty="0"/>
          </a:p>
          <a:p>
            <a:pPr eaLnBrk="1" hangingPunct="1">
              <a:lnSpc>
                <a:spcPct val="90000"/>
              </a:lnSpc>
            </a:pPr>
            <a:r>
              <a:rPr lang="zh-CN" altLang="en-US" sz="2400" dirty="0"/>
              <a:t>   测量仪器的校准和检定； </a:t>
            </a:r>
            <a:endParaRPr lang="zh-CN" altLang="en-US" sz="2400" dirty="0"/>
          </a:p>
          <a:p>
            <a:pPr eaLnBrk="1" hangingPunct="1">
              <a:lnSpc>
                <a:spcPct val="90000"/>
              </a:lnSpc>
            </a:pPr>
            <a:r>
              <a:rPr lang="zh-CN" altLang="en-US" sz="2400" dirty="0"/>
              <a:t>   生产过程的质量保证以及产品的检验和测试； </a:t>
            </a:r>
            <a:endParaRPr lang="zh-CN" altLang="en-US" sz="2400" dirty="0"/>
          </a:p>
          <a:p>
            <a:pPr eaLnBrk="1" hangingPunct="1">
              <a:lnSpc>
                <a:spcPct val="90000"/>
              </a:lnSpc>
            </a:pPr>
            <a:r>
              <a:rPr lang="zh-CN" altLang="en-US" sz="2400" dirty="0"/>
              <a:t>   贸易结算、医疗卫生、安全防护、环境监测及资源 </a:t>
            </a:r>
            <a:endParaRPr lang="zh-CN" altLang="en-US" sz="2400" dirty="0"/>
          </a:p>
          <a:p>
            <a:pPr eaLnBrk="1" hangingPunct="1">
              <a:lnSpc>
                <a:spcPct val="90000"/>
              </a:lnSpc>
              <a:buNone/>
            </a:pPr>
            <a:r>
              <a:rPr lang="zh-CN" altLang="en-US" sz="2400" dirty="0"/>
              <a:t>       测量。</a:t>
            </a:r>
            <a:endParaRPr lang="zh-CN" altLang="en-US"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51203" name="Rectangle 3"/>
          <p:cNvSpPr>
            <a:spLocks noGrp="1"/>
          </p:cNvSpPr>
          <p:nvPr>
            <p:ph idx="1"/>
          </p:nvPr>
        </p:nvSpPr>
        <p:spPr>
          <a:ln/>
        </p:spPr>
        <p:txBody>
          <a:bodyPr vert="horz" wrap="square" lIns="91440" tIns="45720" rIns="91440" bIns="45720" anchor="t"/>
          <a:p>
            <a:pPr eaLnBrk="1" hangingPunct="1"/>
            <a:r>
              <a:rPr lang="en-US" altLang="zh-CN" dirty="0"/>
              <a:t> 4 </a:t>
            </a:r>
            <a:r>
              <a:rPr lang="zh-CN" altLang="en-US" dirty="0"/>
              <a:t>一些重要的名词术语</a:t>
            </a:r>
            <a:endParaRPr lang="zh-CN" altLang="en-US" dirty="0"/>
          </a:p>
          <a:p>
            <a:pPr eaLnBrk="1" hangingPunct="1"/>
            <a:r>
              <a:rPr lang="en-US" altLang="zh-CN" dirty="0"/>
              <a:t>1</a:t>
            </a:r>
            <a:r>
              <a:rPr lang="zh-CN" altLang="en-US" dirty="0"/>
              <a:t>）误差：测量结果与真值之差</a:t>
            </a:r>
            <a:endParaRPr lang="zh-CN" altLang="en-US" dirty="0"/>
          </a:p>
          <a:p>
            <a:pPr eaLnBrk="1" hangingPunct="1"/>
            <a:r>
              <a:rPr lang="zh-CN" altLang="en-US" dirty="0"/>
              <a:t>由于真值往往是不知道的，或者是很难知道的，所以测量误差也很难知道。测量误差的定义尽管是严格的正确的，能反映测量的质量和水平，但可操作性不强。 </a:t>
            </a: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52227" name="Rectangle 3"/>
          <p:cNvSpPr>
            <a:spLocks noGrp="1"/>
          </p:cNvSpPr>
          <p:nvPr>
            <p:ph idx="1"/>
          </p:nvPr>
        </p:nvSpPr>
        <p:spPr>
          <a:ln/>
        </p:spPr>
        <p:txBody>
          <a:bodyPr vert="horz" wrap="square" lIns="91440" tIns="45720" rIns="91440" bIns="45720" anchor="t"/>
          <a:p>
            <a:pPr eaLnBrk="1" hangingPunct="1"/>
            <a:r>
              <a:rPr lang="en-US" altLang="zh-CN" dirty="0"/>
              <a:t>2</a:t>
            </a:r>
            <a:r>
              <a:rPr lang="zh-CN" altLang="en-US" dirty="0"/>
              <a:t>）测量结果</a:t>
            </a:r>
            <a:endParaRPr lang="zh-CN" altLang="en-US" dirty="0"/>
          </a:p>
          <a:p>
            <a:pPr eaLnBrk="1" hangingPunct="1"/>
            <a:r>
              <a:rPr lang="zh-CN" altLang="en-US" dirty="0"/>
              <a:t>   由测量所得到的赋予被测量的值</a:t>
            </a:r>
            <a:endParaRPr lang="zh-CN" altLang="en-US" dirty="0"/>
          </a:p>
          <a:p>
            <a:pPr eaLnBrk="1" hangingPunct="1"/>
            <a:r>
              <a:rPr lang="zh-CN" altLang="en-US" dirty="0"/>
              <a:t>   测量结果是被测量值的估计值，它不一定是仪器的示值或人的观测值。</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p:cNvSpPr>
          <p:nvPr>
            <p:ph type="title"/>
          </p:nvPr>
        </p:nvSpPr>
        <p:spPr>
          <a:ln/>
        </p:spPr>
        <p:txBody>
          <a:bodyPr vert="horz" wrap="square" lIns="91440" tIns="45720" rIns="91440" bIns="45720" anchor="b"/>
          <a:p>
            <a:pPr eaLnBrk="1" hangingPunct="1"/>
            <a:r>
              <a:rPr lang="en-US" altLang="zh-CN" dirty="0"/>
              <a:t>  </a:t>
            </a:r>
            <a:r>
              <a:rPr lang="zh-CN" altLang="en-US" dirty="0"/>
              <a:t>第一部分   预备知识</a:t>
            </a:r>
            <a:endParaRPr lang="zh-CN" altLang="en-US" dirty="0"/>
          </a:p>
        </p:txBody>
      </p:sp>
      <p:sp>
        <p:nvSpPr>
          <p:cNvPr id="7171" name="Rectangle 3"/>
          <p:cNvSpPr>
            <a:spLocks noGrp="1"/>
          </p:cNvSpPr>
          <p:nvPr>
            <p:ph type="body" sz="half" idx="1"/>
          </p:nvPr>
        </p:nvSpPr>
        <p:spPr>
          <a:xfrm>
            <a:off x="827088" y="1916113"/>
            <a:ext cx="7267575" cy="4114800"/>
          </a:xfrm>
          <a:ln/>
        </p:spPr>
        <p:txBody>
          <a:bodyPr vert="horz" wrap="square" lIns="91440" tIns="45720" rIns="91440" bIns="45720" anchor="t"/>
          <a:p>
            <a:pPr eaLnBrk="1" hangingPunct="1">
              <a:buClr>
                <a:schemeClr val="folHlink"/>
              </a:buClr>
              <a:buSzPct val="60000"/>
              <a:buFont typeface="Wingdings" panose="05000000000000000000" pitchFamily="2" charset="2"/>
            </a:pPr>
            <a:r>
              <a:rPr lang="en-US" altLang="zh-CN" sz="2800" dirty="0"/>
              <a:t>1.2 </a:t>
            </a:r>
            <a:r>
              <a:rPr lang="zh-CN" altLang="en-US" sz="2800" dirty="0"/>
              <a:t>随机事件出现的频率 </a:t>
            </a:r>
            <a:endParaRPr lang="zh-CN" altLang="en-US" sz="2800" dirty="0"/>
          </a:p>
          <a:p>
            <a:pPr eaLnBrk="1" hangingPunct="1">
              <a:buClr>
                <a:schemeClr val="folHlink"/>
              </a:buClr>
              <a:buSzPct val="60000"/>
              <a:buFont typeface="Wingdings" panose="05000000000000000000" pitchFamily="2" charset="2"/>
              <a:buNone/>
            </a:pPr>
            <a:r>
              <a:rPr lang="zh-CN" altLang="en-US" sz="2800" dirty="0"/>
              <a:t>   随机事件出现的频率定义为在有限次试验中，随机事件出现的百分比。</a:t>
            </a:r>
            <a:endParaRPr lang="zh-CN" altLang="en-US" sz="2800" dirty="0"/>
          </a:p>
          <a:p>
            <a:pPr eaLnBrk="1" hangingPunct="1">
              <a:buClr>
                <a:schemeClr val="folHlink"/>
              </a:buClr>
              <a:buSzPct val="60000"/>
              <a:buFont typeface="Wingdings" panose="05000000000000000000" pitchFamily="2" charset="2"/>
              <a:buNone/>
            </a:pPr>
            <a:r>
              <a:rPr lang="zh-CN" altLang="en-US" sz="2800" dirty="0"/>
              <a:t>   </a:t>
            </a:r>
            <a:endParaRPr lang="zh-CN" altLang="en-US" sz="2800" dirty="0"/>
          </a:p>
          <a:p>
            <a:pPr eaLnBrk="1" hangingPunct="1">
              <a:buClr>
                <a:schemeClr val="folHlink"/>
              </a:buClr>
              <a:buSzPct val="60000"/>
              <a:buFont typeface="Wingdings" panose="05000000000000000000" pitchFamily="2" charset="2"/>
              <a:buNone/>
            </a:pPr>
            <a:r>
              <a:rPr lang="zh-CN" altLang="en-US" sz="2800" dirty="0"/>
              <a:t>   </a:t>
            </a:r>
            <a:r>
              <a:rPr lang="zh-CN" altLang="zh-CN" sz="2800" dirty="0"/>
              <a:t>例如，在一个N次的重复性试验中，若随机事件A出现了</a:t>
            </a:r>
            <a:r>
              <a:rPr lang="en-US" altLang="zh-CN" sz="2800" dirty="0"/>
              <a:t>n</a:t>
            </a:r>
            <a:r>
              <a:rPr lang="zh-CN" altLang="zh-CN" sz="2800" dirty="0"/>
              <a:t>次，则随机事件A出现的频率</a:t>
            </a:r>
            <a:r>
              <a:rPr lang="zh-CN" altLang="en-US" sz="2800" dirty="0"/>
              <a:t> </a:t>
            </a:r>
            <a:r>
              <a:rPr lang="en-US" altLang="zh-CN" sz="2800" i="1" dirty="0">
                <a:latin typeface="Times New Roman" panose="02020603050405020304" pitchFamily="18" charset="0"/>
              </a:rPr>
              <a:t>f</a:t>
            </a:r>
            <a:r>
              <a:rPr lang="en-US" altLang="zh-CN" sz="2800" baseline="-25000" dirty="0"/>
              <a:t>A</a:t>
            </a:r>
            <a:r>
              <a:rPr lang="zh-CN" altLang="en-US" sz="2800" dirty="0"/>
              <a:t>为</a:t>
            </a:r>
            <a:r>
              <a:rPr lang="en-US" altLang="zh-CN" sz="2800" dirty="0"/>
              <a:t>:</a:t>
            </a:r>
            <a:endParaRPr lang="en-US" altLang="zh-CN" sz="2800" dirty="0"/>
          </a:p>
          <a:p>
            <a:pPr eaLnBrk="1" hangingPunct="1">
              <a:buClr>
                <a:schemeClr val="folHlink"/>
              </a:buClr>
              <a:buSzPct val="60000"/>
              <a:buFont typeface="Wingdings" panose="05000000000000000000" pitchFamily="2" charset="2"/>
              <a:buNone/>
            </a:pPr>
            <a:r>
              <a:rPr lang="en-US" altLang="zh-CN" sz="2800" dirty="0"/>
              <a:t>                          </a:t>
            </a:r>
            <a:r>
              <a:rPr lang="en-US" altLang="zh-CN" sz="2800" i="1" dirty="0">
                <a:latin typeface="Times New Roman" panose="02020603050405020304" pitchFamily="18" charset="0"/>
              </a:rPr>
              <a:t>f</a:t>
            </a:r>
            <a:r>
              <a:rPr lang="en-US" altLang="zh-CN" sz="2800" baseline="-25000" dirty="0"/>
              <a:t>A </a:t>
            </a:r>
            <a:r>
              <a:rPr lang="en-US" altLang="zh-CN" sz="2800" dirty="0"/>
              <a:t>=</a:t>
            </a:r>
            <a:endParaRPr lang="en-US" altLang="zh-CN" sz="2800" dirty="0"/>
          </a:p>
        </p:txBody>
      </p:sp>
      <p:graphicFrame>
        <p:nvGraphicFramePr>
          <p:cNvPr id="7172" name="Object 11"/>
          <p:cNvGraphicFramePr>
            <a:graphicFrameLocks noChangeAspect="1"/>
          </p:cNvGraphicFramePr>
          <p:nvPr>
            <p:ph sz="half" idx="2"/>
          </p:nvPr>
        </p:nvGraphicFramePr>
        <p:xfrm>
          <a:off x="6376988" y="2805113"/>
          <a:ext cx="1344612" cy="2540000"/>
        </p:xfrm>
        <a:graphic>
          <a:graphicData uri="http://schemas.openxmlformats.org/presentationml/2006/ole">
            <mc:AlternateContent xmlns:mc="http://schemas.openxmlformats.org/markup-compatibility/2006">
              <mc:Choice xmlns:v="urn:schemas-microsoft-com:vml" Requires="v">
                <p:oleObj spid="_x0000_s3077" name="" r:id="rId1" imgW="114300" imgH="215900" progId="Equation.3">
                  <p:embed/>
                </p:oleObj>
              </mc:Choice>
              <mc:Fallback>
                <p:oleObj name="" r:id="rId1" imgW="114300" imgH="215900" progId="Equation.3">
                  <p:embed/>
                  <p:pic>
                    <p:nvPicPr>
                      <p:cNvPr id="0" name="图片 3076"/>
                      <p:cNvPicPr/>
                      <p:nvPr/>
                    </p:nvPicPr>
                    <p:blipFill>
                      <a:blip r:embed="rId2"/>
                      <a:srcRect/>
                      <a:stretch>
                        <a:fillRect/>
                      </a:stretch>
                    </p:blipFill>
                    <p:spPr>
                      <a:xfrm>
                        <a:off x="6376988" y="2805113"/>
                        <a:ext cx="1344612" cy="2540000"/>
                      </a:xfrm>
                      <a:prstGeom prst="rect">
                        <a:avLst/>
                      </a:prstGeom>
                      <a:noFill/>
                      <a:ln w="38100">
                        <a:miter/>
                      </a:ln>
                    </p:spPr>
                  </p:pic>
                </p:oleObj>
              </mc:Fallback>
            </mc:AlternateContent>
          </a:graphicData>
        </a:graphic>
      </p:graphicFrame>
      <p:sp>
        <p:nvSpPr>
          <p:cNvPr id="7173" name="Rectangle 16"/>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174" name="Object 15"/>
          <p:cNvGraphicFramePr>
            <a:graphicFrameLocks noChangeAspect="1"/>
          </p:cNvGraphicFramePr>
          <p:nvPr/>
        </p:nvGraphicFramePr>
        <p:xfrm>
          <a:off x="4427538" y="5013325"/>
          <a:ext cx="436562" cy="895350"/>
        </p:xfrm>
        <a:graphic>
          <a:graphicData uri="http://schemas.openxmlformats.org/presentationml/2006/ole">
            <mc:AlternateContent xmlns:mc="http://schemas.openxmlformats.org/markup-compatibility/2006">
              <mc:Choice xmlns:v="urn:schemas-microsoft-com:vml" Requires="v">
                <p:oleObj spid="_x0000_s3078" name="" r:id="rId3" imgW="190500" imgH="393700" progId="Equation.3">
                  <p:embed/>
                </p:oleObj>
              </mc:Choice>
              <mc:Fallback>
                <p:oleObj name="" r:id="rId3" imgW="190500" imgH="393700" progId="Equation.3">
                  <p:embed/>
                  <p:pic>
                    <p:nvPicPr>
                      <p:cNvPr id="0" name="图片 3077"/>
                      <p:cNvPicPr/>
                      <p:nvPr/>
                    </p:nvPicPr>
                    <p:blipFill>
                      <a:blip r:embed="rId4"/>
                      <a:stretch>
                        <a:fillRect/>
                      </a:stretch>
                    </p:blipFill>
                    <p:spPr>
                      <a:xfrm>
                        <a:off x="4427538" y="5013325"/>
                        <a:ext cx="436562" cy="895350"/>
                      </a:xfrm>
                      <a:prstGeom prst="rect">
                        <a:avLst/>
                      </a:prstGeom>
                      <a:noFill/>
                      <a:ln w="38100">
                        <a:noFill/>
                        <a:miter/>
                      </a:ln>
                    </p:spPr>
                  </p:pic>
                </p:oleObj>
              </mc:Fallback>
            </mc:AlternateContent>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53251" name="Rectangle 3"/>
          <p:cNvSpPr>
            <a:spLocks noGrp="1"/>
          </p:cNvSpPr>
          <p:nvPr>
            <p:ph idx="1"/>
          </p:nvPr>
        </p:nvSpPr>
        <p:spPr>
          <a:ln/>
        </p:spPr>
        <p:txBody>
          <a:bodyPr vert="horz" wrap="square" lIns="91440" tIns="45720" rIns="91440" bIns="45720" anchor="t"/>
          <a:p>
            <a:pPr eaLnBrk="1" hangingPunct="1">
              <a:lnSpc>
                <a:spcPct val="90000"/>
              </a:lnSpc>
            </a:pPr>
            <a:r>
              <a:rPr lang="en-US" altLang="zh-CN" sz="2400" dirty="0"/>
              <a:t>3</a:t>
            </a:r>
            <a:r>
              <a:rPr lang="zh-CN" altLang="en-US" sz="2400" dirty="0"/>
              <a:t>）测量准确度</a:t>
            </a:r>
            <a:endParaRPr lang="zh-CN" altLang="en-US" sz="2400" dirty="0"/>
          </a:p>
          <a:p>
            <a:pPr eaLnBrk="1" hangingPunct="1">
              <a:lnSpc>
                <a:spcPct val="90000"/>
              </a:lnSpc>
              <a:buNone/>
            </a:pPr>
            <a:r>
              <a:rPr lang="zh-CN" altLang="en-US" sz="2400" dirty="0"/>
              <a:t>   测量结果与被测量真值之间的一致程度。</a:t>
            </a:r>
            <a:endParaRPr lang="zh-CN" altLang="en-US" sz="2400" dirty="0"/>
          </a:p>
          <a:p>
            <a:pPr eaLnBrk="1" hangingPunct="1">
              <a:lnSpc>
                <a:spcPct val="90000"/>
              </a:lnSpc>
              <a:buNone/>
            </a:pPr>
            <a:r>
              <a:rPr lang="zh-CN" altLang="en-US" sz="2400" dirty="0"/>
              <a:t>   如果一定要用公式表示的话，可以用如下式子（只供理解，不是定义）：</a:t>
            </a:r>
            <a:endParaRPr lang="zh-CN" altLang="en-US" sz="2400" dirty="0"/>
          </a:p>
          <a:p>
            <a:pPr eaLnBrk="1" hangingPunct="1">
              <a:lnSpc>
                <a:spcPct val="90000"/>
              </a:lnSpc>
              <a:buNone/>
            </a:pPr>
            <a:r>
              <a:rPr lang="zh-CN" altLang="en-US" sz="2400" dirty="0"/>
              <a:t>      测量准确度 </a:t>
            </a:r>
            <a:r>
              <a:rPr lang="en-US" altLang="zh-CN" sz="2400" dirty="0"/>
              <a:t>= (</a:t>
            </a:r>
            <a:r>
              <a:rPr lang="zh-CN" altLang="en-US" sz="2400" dirty="0"/>
              <a:t>测量结果</a:t>
            </a:r>
            <a:r>
              <a:rPr lang="en-US" altLang="zh-CN" sz="2400" dirty="0"/>
              <a:t>/</a:t>
            </a:r>
            <a:r>
              <a:rPr lang="zh-CN" altLang="en-US" sz="2400" dirty="0"/>
              <a:t>被测量真值</a:t>
            </a:r>
            <a:r>
              <a:rPr lang="en-US" altLang="zh-CN" sz="2400" dirty="0"/>
              <a:t>) ×100%</a:t>
            </a:r>
            <a:endParaRPr lang="en-US" altLang="zh-CN" sz="2400" dirty="0"/>
          </a:p>
          <a:p>
            <a:pPr eaLnBrk="1" hangingPunct="1">
              <a:lnSpc>
                <a:spcPct val="90000"/>
              </a:lnSpc>
            </a:pPr>
            <a:r>
              <a:rPr lang="zh-CN" altLang="en-US" sz="2400" dirty="0"/>
              <a:t>因此，测量准确度的理想值应为</a:t>
            </a:r>
            <a:r>
              <a:rPr lang="en-US" altLang="zh-CN" sz="2400" dirty="0"/>
              <a:t>1</a:t>
            </a:r>
            <a:r>
              <a:rPr lang="zh-CN" altLang="en-US" sz="2400" dirty="0"/>
              <a:t>，而不是习惯上所说的，测量准确度达到千分之一、万分之一，这与上述的定义是矛盾的。故测量准确度仅用于定性，而不用于定量。</a:t>
            </a:r>
            <a:endParaRPr lang="zh-CN" altLang="en-US" sz="2400" dirty="0"/>
          </a:p>
          <a:p>
            <a:pPr eaLnBrk="1" hangingPunct="1">
              <a:lnSpc>
                <a:spcPct val="90000"/>
              </a:lnSpc>
            </a:pPr>
            <a:r>
              <a:rPr lang="zh-CN" altLang="en-US" sz="2400" dirty="0"/>
              <a:t> 测量不确定度不是测量不准确度！</a:t>
            </a:r>
            <a:endParaRPr lang="zh-CN" altLang="en-US"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54275" name="Rectangle 3"/>
          <p:cNvSpPr>
            <a:spLocks noGrp="1"/>
          </p:cNvSpPr>
          <p:nvPr>
            <p:ph idx="1"/>
          </p:nvPr>
        </p:nvSpPr>
        <p:spPr>
          <a:ln/>
        </p:spPr>
        <p:txBody>
          <a:bodyPr vert="horz" wrap="square" lIns="91440" tIns="45720" rIns="91440" bIns="45720" anchor="t"/>
          <a:p>
            <a:pPr eaLnBrk="1" hangingPunct="1"/>
            <a:r>
              <a:rPr lang="en-US" altLang="zh-CN" dirty="0"/>
              <a:t>4</a:t>
            </a:r>
            <a:r>
              <a:rPr lang="zh-CN" altLang="en-US" dirty="0"/>
              <a:t>）偏差</a:t>
            </a:r>
            <a:endParaRPr lang="zh-CN" altLang="en-US" dirty="0"/>
          </a:p>
          <a:p>
            <a:pPr eaLnBrk="1" hangingPunct="1">
              <a:buNone/>
            </a:pPr>
            <a:r>
              <a:rPr lang="zh-CN" altLang="en-US" dirty="0"/>
              <a:t>     一个值减去其参考值。</a:t>
            </a:r>
            <a:endParaRPr lang="zh-CN" altLang="en-US" dirty="0"/>
          </a:p>
          <a:p>
            <a:pPr eaLnBrk="1" hangingPunct="1"/>
            <a:r>
              <a:rPr lang="zh-CN" altLang="en-US" dirty="0"/>
              <a:t>这里</a:t>
            </a:r>
            <a:r>
              <a:rPr lang="zh-CN" altLang="en-US" dirty="0">
                <a:latin typeface="Arial" panose="020B0604020202020204" pitchFamily="34" charset="0"/>
              </a:rPr>
              <a:t>“</a:t>
            </a:r>
            <a:r>
              <a:rPr lang="zh-CN" altLang="en-US" dirty="0"/>
              <a:t>一个值</a:t>
            </a:r>
            <a:r>
              <a:rPr lang="zh-CN" altLang="en-US" dirty="0">
                <a:latin typeface="Arial" panose="020B0604020202020204" pitchFamily="34" charset="0"/>
              </a:rPr>
              <a:t>”</a:t>
            </a:r>
            <a:r>
              <a:rPr lang="zh-CN" altLang="en-US" dirty="0"/>
              <a:t>是指测量值，而</a:t>
            </a:r>
            <a:r>
              <a:rPr lang="zh-CN" altLang="en-US" dirty="0">
                <a:latin typeface="Arial" panose="020B0604020202020204" pitchFamily="34" charset="0"/>
              </a:rPr>
              <a:t>“</a:t>
            </a:r>
            <a:r>
              <a:rPr lang="zh-CN" altLang="en-US" dirty="0"/>
              <a:t>参考值</a:t>
            </a:r>
            <a:r>
              <a:rPr lang="zh-CN" altLang="en-US" dirty="0">
                <a:latin typeface="Arial" panose="020B0604020202020204" pitchFamily="34" charset="0"/>
              </a:rPr>
              <a:t>”</a:t>
            </a:r>
            <a:r>
              <a:rPr lang="zh-CN" altLang="en-US" dirty="0"/>
              <a:t>是指设定值、允许值、标称值等。偏差和误差不是一回事</a:t>
            </a:r>
            <a:r>
              <a:rPr lang="en-US" altLang="zh-CN" dirty="0"/>
              <a:t>,</a:t>
            </a:r>
            <a:r>
              <a:rPr lang="zh-CN" altLang="en-US" dirty="0"/>
              <a:t>不可混淆。</a:t>
            </a:r>
            <a:endParaRPr lang="zh-CN"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55299" name="Rectangle 3"/>
          <p:cNvSpPr>
            <a:spLocks noGrp="1"/>
          </p:cNvSpPr>
          <p:nvPr>
            <p:ph idx="1"/>
          </p:nvPr>
        </p:nvSpPr>
        <p:spPr>
          <a:ln/>
        </p:spPr>
        <p:txBody>
          <a:bodyPr vert="horz" wrap="square" lIns="91440" tIns="45720" rIns="91440" bIns="45720" anchor="t"/>
          <a:p>
            <a:pPr eaLnBrk="1" hangingPunct="1"/>
            <a:r>
              <a:rPr lang="en-US" altLang="zh-CN" dirty="0"/>
              <a:t>5</a:t>
            </a:r>
            <a:r>
              <a:rPr lang="zh-CN" altLang="en-US" dirty="0"/>
              <a:t>）重复性</a:t>
            </a:r>
            <a:endParaRPr lang="zh-CN" altLang="en-US" dirty="0"/>
          </a:p>
          <a:p>
            <a:pPr eaLnBrk="1" hangingPunct="1"/>
            <a:r>
              <a:rPr lang="zh-CN" altLang="en-US" dirty="0"/>
              <a:t>在相同测量条件下，对同一被测量进行连续多次测量所的结果之间的一致程度。</a:t>
            </a:r>
            <a:endParaRPr lang="zh-CN" altLang="en-US" dirty="0"/>
          </a:p>
          <a:p>
            <a:pPr eaLnBrk="1" hangingPunct="1"/>
            <a:r>
              <a:rPr lang="zh-CN" altLang="en-US" dirty="0"/>
              <a:t>所谓相同的条件是指相同的程序、观测者、环境、仪器、地点、临近的时间。 </a:t>
            </a:r>
            <a:endParaRPr lang="zh-CN"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56323" name="Rectangle 3"/>
          <p:cNvSpPr>
            <a:spLocks noGrp="1"/>
          </p:cNvSpPr>
          <p:nvPr>
            <p:ph idx="1"/>
          </p:nvPr>
        </p:nvSpPr>
        <p:spPr>
          <a:ln/>
        </p:spPr>
        <p:txBody>
          <a:bodyPr vert="horz" wrap="square" lIns="91440" tIns="45720" rIns="91440" bIns="45720" anchor="t"/>
          <a:p>
            <a:pPr eaLnBrk="1" hangingPunct="1">
              <a:lnSpc>
                <a:spcPct val="90000"/>
              </a:lnSpc>
            </a:pPr>
            <a:r>
              <a:rPr lang="en-US" altLang="zh-CN" sz="2800" dirty="0"/>
              <a:t>6</a:t>
            </a:r>
            <a:r>
              <a:rPr lang="zh-CN" altLang="en-US" sz="2800" dirty="0"/>
              <a:t>）复现性</a:t>
            </a:r>
            <a:endParaRPr lang="zh-CN" altLang="en-US" sz="2800" dirty="0"/>
          </a:p>
          <a:p>
            <a:pPr eaLnBrk="1" hangingPunct="1">
              <a:lnSpc>
                <a:spcPct val="90000"/>
              </a:lnSpc>
              <a:buNone/>
            </a:pPr>
            <a:r>
              <a:rPr lang="zh-CN" altLang="en-US" sz="2800" dirty="0"/>
              <a:t>   在改变了的测量条件下，对同一被测量进行连续多次测量所得结果之间的一致程度。</a:t>
            </a:r>
            <a:endParaRPr lang="zh-CN" altLang="en-US" sz="2800" dirty="0"/>
          </a:p>
          <a:p>
            <a:pPr eaLnBrk="1" hangingPunct="1">
              <a:lnSpc>
                <a:spcPct val="90000"/>
              </a:lnSpc>
              <a:buNone/>
            </a:pPr>
            <a:r>
              <a:rPr lang="zh-CN" altLang="en-US" sz="2800" dirty="0"/>
              <a:t>   ① 所谓</a:t>
            </a:r>
            <a:r>
              <a:rPr lang="zh-CN" altLang="en-US" sz="2800" dirty="0">
                <a:latin typeface="Arial" panose="020B0604020202020204" pitchFamily="34" charset="0"/>
              </a:rPr>
              <a:t>“</a:t>
            </a:r>
            <a:r>
              <a:rPr lang="zh-CN" altLang="en-US" sz="2800" dirty="0"/>
              <a:t>改变了的测量条件</a:t>
            </a:r>
            <a:r>
              <a:rPr lang="zh-CN" altLang="en-US" sz="2800" dirty="0">
                <a:latin typeface="Arial" panose="020B0604020202020204" pitchFamily="34" charset="0"/>
              </a:rPr>
              <a:t>”</a:t>
            </a:r>
            <a:r>
              <a:rPr lang="zh-CN" altLang="en-US" sz="2800" dirty="0"/>
              <a:t>是指 测量条件有了实质性的变化</a:t>
            </a:r>
            <a:endParaRPr lang="zh-CN" altLang="en-US" sz="2800" dirty="0"/>
          </a:p>
          <a:p>
            <a:pPr eaLnBrk="1" hangingPunct="1">
              <a:lnSpc>
                <a:spcPct val="90000"/>
              </a:lnSpc>
              <a:buNone/>
            </a:pPr>
            <a:r>
              <a:rPr lang="zh-CN" altLang="en-US" sz="2800" dirty="0"/>
              <a:t>   ② 按此定义，重复性和复现性的理想值应为</a:t>
            </a:r>
            <a:r>
              <a:rPr lang="en-US" altLang="zh-CN" sz="2800" dirty="0"/>
              <a:t>1</a:t>
            </a:r>
            <a:endParaRPr lang="en-US" altLang="zh-CN" sz="2800" dirty="0"/>
          </a:p>
          <a:p>
            <a:pPr eaLnBrk="1" hangingPunct="1">
              <a:lnSpc>
                <a:spcPct val="90000"/>
              </a:lnSpc>
            </a:pPr>
            <a:r>
              <a:rPr lang="zh-CN" altLang="en-US" sz="2800" dirty="0"/>
              <a:t>重复性和复现性可用测量结果的分散性定量的表示，即为重复性和复现性标准偏差，分别表示为</a:t>
            </a:r>
            <a:r>
              <a:rPr lang="en-US" altLang="zh-CN" sz="2800" dirty="0"/>
              <a:t>s</a:t>
            </a:r>
            <a:r>
              <a:rPr lang="en-US" altLang="zh-CN" sz="2800" baseline="-25000" dirty="0"/>
              <a:t>r</a:t>
            </a:r>
            <a:r>
              <a:rPr lang="zh-CN" altLang="en-US" sz="2800" dirty="0"/>
              <a:t>和</a:t>
            </a:r>
            <a:r>
              <a:rPr lang="en-US" altLang="zh-CN" sz="2800" dirty="0"/>
              <a:t>s</a:t>
            </a:r>
            <a:r>
              <a:rPr lang="en-US" altLang="zh-CN" sz="2800" baseline="-25000" dirty="0"/>
              <a:t>R</a:t>
            </a:r>
            <a:r>
              <a:rPr lang="zh-CN" altLang="en-US" sz="2800" dirty="0"/>
              <a:t>。</a:t>
            </a:r>
            <a:endParaRPr lang="zh-CN" alt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57347" name="Rectangle 3"/>
          <p:cNvSpPr>
            <a:spLocks noGrp="1"/>
          </p:cNvSpPr>
          <p:nvPr>
            <p:ph idx="1"/>
          </p:nvPr>
        </p:nvSpPr>
        <p:spPr>
          <a:ln/>
        </p:spPr>
        <p:txBody>
          <a:bodyPr vert="horz" wrap="square" lIns="91440" tIns="45720" rIns="91440" bIns="45720" anchor="t"/>
          <a:p>
            <a:pPr eaLnBrk="1" hangingPunct="1"/>
            <a:r>
              <a:rPr lang="en-US" altLang="zh-CN" dirty="0"/>
              <a:t>7)</a:t>
            </a:r>
            <a:r>
              <a:rPr lang="zh-CN" altLang="en-US" dirty="0"/>
              <a:t>重复性限和复现性限 </a:t>
            </a:r>
            <a:endParaRPr lang="zh-CN" altLang="en-US" dirty="0"/>
          </a:p>
          <a:p>
            <a:pPr eaLnBrk="1" hangingPunct="1"/>
            <a:r>
              <a:rPr lang="zh-CN" altLang="en-US" dirty="0"/>
              <a:t>一组重复性测量值或复现性测量值，若其任意两个测量值的差的绝对值按</a:t>
            </a:r>
            <a:r>
              <a:rPr lang="en-US" altLang="zh-CN" dirty="0"/>
              <a:t>95%</a:t>
            </a:r>
            <a:r>
              <a:rPr lang="zh-CN" altLang="en-US" dirty="0"/>
              <a:t>的置信概率小于或等于某个值</a:t>
            </a:r>
            <a:r>
              <a:rPr lang="en-US" altLang="zh-CN" dirty="0"/>
              <a:t>r</a:t>
            </a:r>
            <a:r>
              <a:rPr lang="zh-CN" altLang="en-US" dirty="0"/>
              <a:t>或</a:t>
            </a:r>
            <a:r>
              <a:rPr lang="en-US" altLang="zh-CN" dirty="0"/>
              <a:t>R</a:t>
            </a:r>
            <a:r>
              <a:rPr lang="zh-CN" altLang="en-US" dirty="0"/>
              <a:t>，则</a:t>
            </a:r>
            <a:r>
              <a:rPr lang="en-US" altLang="zh-CN" dirty="0"/>
              <a:t>r</a:t>
            </a:r>
            <a:r>
              <a:rPr lang="zh-CN" altLang="en-US" dirty="0"/>
              <a:t>称为重复性限，</a:t>
            </a:r>
            <a:r>
              <a:rPr lang="en-US" altLang="zh-CN" dirty="0"/>
              <a:t>R</a:t>
            </a:r>
            <a:r>
              <a:rPr lang="zh-CN" altLang="en-US" dirty="0"/>
              <a:t>称为复现性限。</a:t>
            </a:r>
            <a:endParaRPr lang="zh-CN" altLang="en-US" dirty="0"/>
          </a:p>
          <a:p>
            <a:pPr eaLnBrk="1" hangingPunct="1"/>
            <a:r>
              <a:rPr lang="zh-CN" altLang="en-US" dirty="0"/>
              <a:t>可以证明。</a:t>
            </a:r>
            <a:endParaRPr lang="zh-CN" altLang="en-US" dirty="0"/>
          </a:p>
          <a:p>
            <a:pPr eaLnBrk="1" hangingPunct="1">
              <a:buNone/>
            </a:pPr>
            <a:r>
              <a:rPr lang="zh-CN" altLang="en-US" dirty="0"/>
              <a:t>      </a:t>
            </a:r>
            <a:r>
              <a:rPr lang="en-US" altLang="zh-CN" dirty="0"/>
              <a:t>r=2.83 S</a:t>
            </a:r>
            <a:r>
              <a:rPr lang="en-US" altLang="zh-CN" baseline="-25000" dirty="0"/>
              <a:t>r</a:t>
            </a:r>
            <a:r>
              <a:rPr lang="en-US" altLang="zh-CN" dirty="0"/>
              <a:t>     R=2.83 S</a:t>
            </a:r>
            <a:r>
              <a:rPr lang="en-US" altLang="zh-CN" baseline="-25000" dirty="0"/>
              <a:t>R</a:t>
            </a:r>
            <a:endParaRPr lang="en-US" altLang="zh-CN" baseline="-25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58371" name="Rectangle 3"/>
          <p:cNvSpPr>
            <a:spLocks noGrp="1"/>
          </p:cNvSpPr>
          <p:nvPr>
            <p:ph idx="1"/>
          </p:nvPr>
        </p:nvSpPr>
        <p:spPr>
          <a:ln/>
        </p:spPr>
        <p:txBody>
          <a:bodyPr vert="horz" wrap="square" lIns="91440" tIns="45720" rIns="91440" bIns="45720" anchor="t"/>
          <a:p>
            <a:pPr marL="609600" indent="-609600" eaLnBrk="1" hangingPunct="1">
              <a:lnSpc>
                <a:spcPct val="80000"/>
              </a:lnSpc>
            </a:pPr>
            <a:r>
              <a:rPr lang="en-US" altLang="zh-CN" sz="2800" dirty="0"/>
              <a:t>5 </a:t>
            </a:r>
            <a:r>
              <a:rPr lang="zh-CN" altLang="en-US" sz="2800" dirty="0"/>
              <a:t>测量误差及测量不确定度的分类</a:t>
            </a:r>
            <a:endParaRPr lang="zh-CN" altLang="en-US" sz="2800" dirty="0"/>
          </a:p>
          <a:p>
            <a:pPr marL="609600" indent="-609600" eaLnBrk="1" hangingPunct="1">
              <a:lnSpc>
                <a:spcPct val="80000"/>
              </a:lnSpc>
            </a:pPr>
            <a:r>
              <a:rPr lang="en-US" altLang="zh-CN" sz="2800" dirty="0"/>
              <a:t>5.1 </a:t>
            </a:r>
            <a:r>
              <a:rPr lang="zh-CN" altLang="en-US" sz="2800" dirty="0"/>
              <a:t>误差可以按性质分为随机误差和系统误差</a:t>
            </a:r>
            <a:endParaRPr lang="zh-CN" altLang="en-US" sz="2800" dirty="0"/>
          </a:p>
          <a:p>
            <a:pPr marL="609600" indent="-609600" eaLnBrk="1" hangingPunct="1">
              <a:lnSpc>
                <a:spcPct val="80000"/>
              </a:lnSpc>
            </a:pPr>
            <a:r>
              <a:rPr lang="zh-CN" altLang="en-US" sz="2800" dirty="0"/>
              <a:t>随机误差：测量结果与在重复条件下，对同一被测量进行无限多次测量所得结果的平均值之差。简述为：测量结果减总体均值。</a:t>
            </a:r>
            <a:endParaRPr lang="zh-CN" altLang="en-US" sz="2800" dirty="0"/>
          </a:p>
          <a:p>
            <a:pPr marL="609600" indent="-609600" eaLnBrk="1" hangingPunct="1">
              <a:lnSpc>
                <a:spcPct val="80000"/>
              </a:lnSpc>
            </a:pPr>
            <a:r>
              <a:rPr lang="zh-CN" altLang="en-US" sz="2800" dirty="0"/>
              <a:t>系统误差：在重复条件下，对同一被测量进行无限多次测量所得结果的平均值与被测量的真值之差。简述为：总体均值减真值。</a:t>
            </a:r>
            <a:endParaRPr lang="zh-CN" altLang="en-US" sz="2800" dirty="0"/>
          </a:p>
          <a:p>
            <a:pPr marL="609600" indent="-609600" eaLnBrk="1" hangingPunct="1">
              <a:lnSpc>
                <a:spcPct val="80000"/>
              </a:lnSpc>
            </a:pPr>
            <a:r>
              <a:rPr lang="zh-CN" altLang="en-US" sz="2800" dirty="0"/>
              <a:t>随机误差加系统误差即为误差。</a:t>
            </a:r>
            <a:endParaRPr lang="zh-CN" altLang="en-US" sz="28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59395" name="Rectangle 3"/>
          <p:cNvSpPr>
            <a:spLocks noGrp="1"/>
          </p:cNvSpPr>
          <p:nvPr>
            <p:ph idx="1"/>
          </p:nvPr>
        </p:nvSpPr>
        <p:spPr>
          <a:ln/>
        </p:spPr>
        <p:txBody>
          <a:bodyPr vert="horz" wrap="square" lIns="91440" tIns="45720" rIns="91440" bIns="45720" anchor="t"/>
          <a:p>
            <a:pPr eaLnBrk="1" hangingPunct="1">
              <a:lnSpc>
                <a:spcPct val="90000"/>
              </a:lnSpc>
            </a:pPr>
            <a:r>
              <a:rPr lang="en-US" altLang="zh-CN" sz="2800" dirty="0"/>
              <a:t>5.2 </a:t>
            </a:r>
            <a:r>
              <a:rPr lang="zh-CN" altLang="en-US" sz="2800" dirty="0"/>
              <a:t>测量不确定度的分类：测量不确定度按估算方法可分为</a:t>
            </a:r>
            <a:r>
              <a:rPr lang="en-US" altLang="zh-CN" sz="2800" dirty="0"/>
              <a:t>A</a:t>
            </a:r>
            <a:r>
              <a:rPr lang="zh-CN" altLang="en-US" sz="2800" dirty="0"/>
              <a:t>类和</a:t>
            </a:r>
            <a:r>
              <a:rPr lang="en-US" altLang="zh-CN" sz="2800" dirty="0"/>
              <a:t>B</a:t>
            </a:r>
            <a:r>
              <a:rPr lang="zh-CN" altLang="en-US" sz="2800" dirty="0"/>
              <a:t>类</a:t>
            </a:r>
            <a:endParaRPr lang="zh-CN" altLang="en-US" sz="2800" dirty="0"/>
          </a:p>
          <a:p>
            <a:pPr eaLnBrk="1" hangingPunct="1">
              <a:lnSpc>
                <a:spcPct val="90000"/>
              </a:lnSpc>
            </a:pPr>
            <a:r>
              <a:rPr lang="en-US" altLang="zh-CN" sz="2800" dirty="0"/>
              <a:t>A</a:t>
            </a:r>
            <a:r>
              <a:rPr lang="zh-CN" altLang="en-US" sz="2800" dirty="0"/>
              <a:t>类评定：用对观测列进行统计分析的方法来评定标准不确定度。</a:t>
            </a:r>
            <a:endParaRPr lang="zh-CN" altLang="en-US" sz="2800" dirty="0"/>
          </a:p>
          <a:p>
            <a:pPr eaLnBrk="1" hangingPunct="1">
              <a:lnSpc>
                <a:spcPct val="90000"/>
              </a:lnSpc>
            </a:pPr>
            <a:r>
              <a:rPr lang="en-US" altLang="zh-CN" sz="2800" dirty="0"/>
              <a:t>B</a:t>
            </a:r>
            <a:r>
              <a:rPr lang="zh-CN" altLang="en-US" sz="2800" dirty="0"/>
              <a:t>类评定：用不同于对观测列进行统计分析的方法来评定标准不确定度。</a:t>
            </a:r>
            <a:endParaRPr lang="zh-CN" altLang="en-US" sz="2800" dirty="0"/>
          </a:p>
          <a:p>
            <a:pPr eaLnBrk="1" hangingPunct="1">
              <a:lnSpc>
                <a:spcPct val="90000"/>
              </a:lnSpc>
            </a:pPr>
            <a:r>
              <a:rPr lang="zh-CN" altLang="en-US" sz="2800" dirty="0"/>
              <a:t>应当注意的是，无论是</a:t>
            </a:r>
            <a:r>
              <a:rPr lang="en-US" altLang="zh-CN" sz="2800" dirty="0"/>
              <a:t>A</a:t>
            </a:r>
            <a:r>
              <a:rPr lang="zh-CN" altLang="en-US" sz="2800" dirty="0"/>
              <a:t>类评定还是</a:t>
            </a:r>
            <a:r>
              <a:rPr lang="en-US" altLang="zh-CN" sz="2800" dirty="0"/>
              <a:t>B</a:t>
            </a:r>
            <a:r>
              <a:rPr lang="zh-CN" altLang="en-US" sz="2800" dirty="0"/>
              <a:t>类评定，它们的标准不确定度均以标准差来表示，这两种方法得到的不确定度实际上并无本质区别。 </a:t>
            </a:r>
            <a:endParaRPr lang="zh-CN" altLang="en-US" sz="28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60419" name="Rectangle 3"/>
          <p:cNvSpPr>
            <a:spLocks noGrp="1"/>
          </p:cNvSpPr>
          <p:nvPr>
            <p:ph idx="1"/>
          </p:nvPr>
        </p:nvSpPr>
        <p:spPr>
          <a:ln/>
        </p:spPr>
        <p:txBody>
          <a:bodyPr vert="horz" wrap="square" lIns="91440" tIns="45720" rIns="91440" bIns="45720" anchor="t"/>
          <a:p>
            <a:pPr eaLnBrk="1" hangingPunct="1"/>
            <a:r>
              <a:rPr lang="en-US" altLang="zh-CN" dirty="0"/>
              <a:t>6 </a:t>
            </a:r>
            <a:r>
              <a:rPr lang="zh-CN" altLang="en-US" dirty="0"/>
              <a:t>不确定度的表示</a:t>
            </a:r>
            <a:endParaRPr lang="zh-CN" altLang="en-US" dirty="0"/>
          </a:p>
          <a:p>
            <a:pPr eaLnBrk="1" hangingPunct="1"/>
            <a:r>
              <a:rPr lang="zh-CN" altLang="en-US" dirty="0"/>
              <a:t> 测量不确定度一般用标准差或标准差的倍数或者标准差的半宽来表示。</a:t>
            </a:r>
            <a:endParaRPr lang="zh-CN" altLang="en-US" dirty="0"/>
          </a:p>
          <a:p>
            <a:pPr eaLnBrk="1" hangingPunct="1"/>
            <a:r>
              <a:rPr lang="zh-CN" altLang="en-US" dirty="0"/>
              <a:t>注：</a:t>
            </a:r>
            <a:r>
              <a:rPr lang="en-US" altLang="zh-CN" dirty="0"/>
              <a:t>1</a:t>
            </a:r>
            <a:r>
              <a:rPr lang="zh-CN" altLang="en-US" dirty="0"/>
              <a:t>）测量不确定度一般最多取两位有 </a:t>
            </a:r>
            <a:endParaRPr lang="zh-CN" altLang="en-US" dirty="0"/>
          </a:p>
          <a:p>
            <a:pPr eaLnBrk="1" hangingPunct="1">
              <a:buNone/>
            </a:pPr>
            <a:r>
              <a:rPr lang="zh-CN" altLang="en-US" dirty="0"/>
              <a:t>              效位数。</a:t>
            </a:r>
            <a:endParaRPr lang="zh-CN" altLang="en-US" dirty="0"/>
          </a:p>
          <a:p>
            <a:pPr eaLnBrk="1" hangingPunct="1">
              <a:buNone/>
            </a:pPr>
            <a:r>
              <a:rPr lang="zh-CN" altLang="en-US" dirty="0"/>
              <a:t>         </a:t>
            </a:r>
            <a:r>
              <a:rPr lang="en-US" altLang="zh-CN" dirty="0"/>
              <a:t>2</a:t>
            </a:r>
            <a:r>
              <a:rPr lang="zh-CN" altLang="en-US" dirty="0"/>
              <a:t>）测量不确定度要与测量结果的尾   </a:t>
            </a:r>
            <a:endParaRPr lang="zh-CN" altLang="en-US" dirty="0"/>
          </a:p>
          <a:p>
            <a:pPr eaLnBrk="1" hangingPunct="1">
              <a:buNone/>
            </a:pPr>
            <a:r>
              <a:rPr lang="zh-CN" altLang="en-US" dirty="0"/>
              <a:t>             数对齐。</a:t>
            </a:r>
            <a:endParaRPr lang="zh-C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Rectangle 2"/>
          <p:cNvSpPr>
            <a:spLocks noGrp="1"/>
          </p:cNvSpPr>
          <p:nvPr>
            <p:ph type="title"/>
          </p:nvPr>
        </p:nvSpPr>
        <p:spPr>
          <a:ln/>
        </p:spPr>
        <p:txBody>
          <a:bodyPr vert="horz" wrap="square" lIns="91440" tIns="45720" rIns="91440" bIns="45720" anchor="b"/>
          <a:p>
            <a:pPr algn="ctr" eaLnBrk="1" hangingPunct="1"/>
            <a:r>
              <a:rPr lang="zh-CN" altLang="en-US" dirty="0"/>
              <a:t>第二部分      基础知识</a:t>
            </a:r>
            <a:endParaRPr lang="zh-CN" altLang="en-US" dirty="0"/>
          </a:p>
        </p:txBody>
      </p:sp>
      <p:sp>
        <p:nvSpPr>
          <p:cNvPr id="61443" name="Rectangle 3"/>
          <p:cNvSpPr>
            <a:spLocks noGrp="1"/>
          </p:cNvSpPr>
          <p:nvPr>
            <p:ph idx="1"/>
          </p:nvPr>
        </p:nvSpPr>
        <p:spPr>
          <a:ln/>
        </p:spPr>
        <p:txBody>
          <a:bodyPr vert="horz" wrap="square" lIns="91440" tIns="45720" rIns="91440" bIns="45720" anchor="t"/>
          <a:p>
            <a:pPr eaLnBrk="1" hangingPunct="1">
              <a:lnSpc>
                <a:spcPct val="90000"/>
              </a:lnSpc>
            </a:pPr>
            <a:r>
              <a:rPr lang="en-US" altLang="zh-CN" dirty="0"/>
              <a:t>7 </a:t>
            </a:r>
            <a:r>
              <a:rPr lang="zh-CN" altLang="en-US" dirty="0"/>
              <a:t>测量不确定度国家政策</a:t>
            </a:r>
            <a:endParaRPr lang="zh-CN" altLang="en-US" dirty="0"/>
          </a:p>
          <a:p>
            <a:pPr eaLnBrk="1" hangingPunct="1">
              <a:lnSpc>
                <a:spcPct val="90000"/>
              </a:lnSpc>
            </a:pPr>
            <a:r>
              <a:rPr lang="en-US" altLang="zh-CN" dirty="0"/>
              <a:t>1</a:t>
            </a:r>
            <a:r>
              <a:rPr lang="zh-CN" altLang="en-US" dirty="0"/>
              <a:t>）实验室有测量不确定度政策或者程序</a:t>
            </a:r>
            <a:endParaRPr lang="zh-CN" altLang="en-US" dirty="0"/>
          </a:p>
          <a:p>
            <a:pPr eaLnBrk="1" hangingPunct="1">
              <a:lnSpc>
                <a:spcPct val="90000"/>
              </a:lnSpc>
            </a:pPr>
            <a:r>
              <a:rPr lang="en-US" altLang="zh-CN" dirty="0"/>
              <a:t>2</a:t>
            </a:r>
            <a:r>
              <a:rPr lang="zh-CN" altLang="en-US" dirty="0"/>
              <a:t>）实验室有测量不确定度学习经历（无论是内部培训还是外部学习）</a:t>
            </a:r>
            <a:endParaRPr lang="zh-CN" altLang="en-US" dirty="0"/>
          </a:p>
          <a:p>
            <a:pPr eaLnBrk="1" hangingPunct="1">
              <a:lnSpc>
                <a:spcPct val="90000"/>
              </a:lnSpc>
            </a:pPr>
            <a:r>
              <a:rPr lang="en-US" altLang="zh-CN" dirty="0"/>
              <a:t>3</a:t>
            </a:r>
            <a:r>
              <a:rPr lang="zh-CN" altLang="en-US" dirty="0"/>
              <a:t>）每个检测主项必须编制测量不确定度报告</a:t>
            </a:r>
            <a:r>
              <a:rPr lang="en-US" altLang="zh-CN" dirty="0"/>
              <a:t>1-2</a:t>
            </a:r>
            <a:r>
              <a:rPr lang="zh-CN" altLang="en-US" dirty="0"/>
              <a:t>份</a:t>
            </a:r>
            <a:endParaRPr lang="zh-CN" altLang="en-US" dirty="0"/>
          </a:p>
          <a:p>
            <a:pPr eaLnBrk="1" hangingPunct="1">
              <a:lnSpc>
                <a:spcPct val="90000"/>
              </a:lnSpc>
            </a:pPr>
            <a:r>
              <a:rPr lang="en-US" altLang="zh-CN" dirty="0"/>
              <a:t>4</a:t>
            </a:r>
            <a:r>
              <a:rPr lang="zh-CN" altLang="en-US" dirty="0"/>
              <a:t>）检测人员会正确使用测量不确定度报告上的数据。</a:t>
            </a:r>
            <a:endParaRPr lang="zh-C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62467" name="Rectangle 3"/>
          <p:cNvSpPr>
            <a:spLocks noGrp="1"/>
          </p:cNvSpPr>
          <p:nvPr>
            <p:ph idx="1"/>
          </p:nvPr>
        </p:nvSpPr>
        <p:spPr>
          <a:xfrm>
            <a:off x="755650" y="2017713"/>
            <a:ext cx="8199438" cy="4114800"/>
          </a:xfrm>
          <a:ln/>
        </p:spPr>
        <p:txBody>
          <a:bodyPr vert="horz" wrap="square" lIns="91440" tIns="45720" rIns="91440" bIns="45720" anchor="t"/>
          <a:p>
            <a:pPr eaLnBrk="1" hangingPunct="1">
              <a:lnSpc>
                <a:spcPct val="80000"/>
              </a:lnSpc>
            </a:pPr>
            <a:r>
              <a:rPr lang="zh-CN" altLang="en-US" sz="2000" dirty="0"/>
              <a:t>测量不确定评定报告撰写步骤：</a:t>
            </a:r>
            <a:endParaRPr lang="zh-CN" altLang="en-US" sz="2000" dirty="0"/>
          </a:p>
          <a:p>
            <a:pPr eaLnBrk="1" hangingPunct="1">
              <a:lnSpc>
                <a:spcPct val="80000"/>
              </a:lnSpc>
            </a:pPr>
            <a:endParaRPr lang="zh-CN" altLang="en-US" sz="2000" dirty="0"/>
          </a:p>
          <a:p>
            <a:pPr eaLnBrk="1" hangingPunct="1">
              <a:lnSpc>
                <a:spcPct val="80000"/>
              </a:lnSpc>
            </a:pPr>
            <a:r>
              <a:rPr lang="en-US" altLang="zh-CN" sz="2000" dirty="0"/>
              <a:t>1)  </a:t>
            </a:r>
            <a:r>
              <a:rPr lang="zh-CN" altLang="en-US" sz="2000" dirty="0"/>
              <a:t>测量过程概述，包括用什么设备，如何得到测量结果的过程描述。</a:t>
            </a:r>
            <a:endParaRPr lang="zh-CN" altLang="en-US" sz="2000" dirty="0"/>
          </a:p>
          <a:p>
            <a:pPr eaLnBrk="1" hangingPunct="1">
              <a:lnSpc>
                <a:spcPct val="80000"/>
              </a:lnSpc>
            </a:pPr>
            <a:r>
              <a:rPr lang="en-US" altLang="zh-CN" sz="2000" dirty="0"/>
              <a:t>2</a:t>
            </a:r>
            <a:r>
              <a:rPr lang="zh-CN" altLang="en-US" sz="2000" dirty="0"/>
              <a:t>）建立数学模型：也就是如何得到测量结果的计算公式或过程。</a:t>
            </a:r>
            <a:endParaRPr lang="zh-CN" altLang="en-US" sz="2000" dirty="0"/>
          </a:p>
          <a:p>
            <a:pPr eaLnBrk="1" hangingPunct="1">
              <a:lnSpc>
                <a:spcPct val="80000"/>
              </a:lnSpc>
            </a:pPr>
            <a:r>
              <a:rPr lang="en-US" altLang="zh-CN" sz="2000" dirty="0"/>
              <a:t>3</a:t>
            </a:r>
            <a:r>
              <a:rPr lang="zh-CN" altLang="en-US" sz="2000" dirty="0"/>
              <a:t>）分析测量过程中不确定度的来源</a:t>
            </a:r>
            <a:endParaRPr lang="zh-CN" altLang="en-US" sz="2000" dirty="0"/>
          </a:p>
          <a:p>
            <a:pPr eaLnBrk="1" hangingPunct="1">
              <a:lnSpc>
                <a:spcPct val="80000"/>
              </a:lnSpc>
            </a:pPr>
            <a:r>
              <a:rPr lang="en-US" altLang="zh-CN" sz="2000" dirty="0"/>
              <a:t>4</a:t>
            </a:r>
            <a:r>
              <a:rPr lang="zh-CN" altLang="en-US" sz="2000" dirty="0"/>
              <a:t>）对观测列进行测量不确定度评定（</a:t>
            </a:r>
            <a:r>
              <a:rPr lang="en-US" altLang="zh-CN" sz="2000" dirty="0"/>
              <a:t>A</a:t>
            </a:r>
            <a:r>
              <a:rPr lang="zh-CN" altLang="en-US" sz="2000" dirty="0"/>
              <a:t>类）</a:t>
            </a:r>
            <a:endParaRPr lang="zh-CN" altLang="en-US" sz="2000" dirty="0"/>
          </a:p>
          <a:p>
            <a:pPr eaLnBrk="1" hangingPunct="1">
              <a:lnSpc>
                <a:spcPct val="80000"/>
              </a:lnSpc>
            </a:pPr>
            <a:r>
              <a:rPr lang="en-US" altLang="zh-CN" sz="2000" dirty="0"/>
              <a:t>5</a:t>
            </a:r>
            <a:r>
              <a:rPr lang="zh-CN" altLang="en-US" sz="2000" dirty="0"/>
              <a:t>）用不同于对观测列进行统计分析的方法来评定标准不确定度。（</a:t>
            </a:r>
            <a:r>
              <a:rPr lang="en-US" altLang="zh-CN" sz="2000" dirty="0"/>
              <a:t>B   </a:t>
            </a:r>
            <a:r>
              <a:rPr lang="zh-CN" altLang="en-US" sz="2000" dirty="0"/>
              <a:t>类评定） </a:t>
            </a:r>
            <a:endParaRPr lang="zh-CN" altLang="en-US" sz="2000" dirty="0"/>
          </a:p>
          <a:p>
            <a:pPr eaLnBrk="1" hangingPunct="1">
              <a:lnSpc>
                <a:spcPct val="80000"/>
              </a:lnSpc>
            </a:pPr>
            <a:r>
              <a:rPr lang="en-US" altLang="zh-CN" sz="2000" dirty="0"/>
              <a:t>6</a:t>
            </a:r>
            <a:r>
              <a:rPr lang="zh-CN" altLang="en-US" sz="2000" dirty="0"/>
              <a:t>）对各测量不确定度分量判断相关性，计算合成测量不确定度。</a:t>
            </a:r>
            <a:endParaRPr lang="zh-CN" altLang="en-US" sz="2000" dirty="0"/>
          </a:p>
          <a:p>
            <a:pPr eaLnBrk="1" hangingPunct="1">
              <a:lnSpc>
                <a:spcPct val="80000"/>
              </a:lnSpc>
            </a:pPr>
            <a:r>
              <a:rPr lang="en-US" altLang="zh-CN" sz="2000" dirty="0"/>
              <a:t>7</a:t>
            </a:r>
            <a:r>
              <a:rPr lang="zh-CN" altLang="en-US" sz="2000" dirty="0"/>
              <a:t>）计算扩展测量不确定度</a:t>
            </a:r>
            <a:endParaRPr lang="zh-CN" altLang="en-US" sz="2000" dirty="0"/>
          </a:p>
          <a:p>
            <a:pPr eaLnBrk="1" hangingPunct="1">
              <a:lnSpc>
                <a:spcPct val="80000"/>
              </a:lnSpc>
            </a:pPr>
            <a:r>
              <a:rPr lang="en-US" altLang="zh-CN" sz="2000" dirty="0"/>
              <a:t>8</a:t>
            </a:r>
            <a:r>
              <a:rPr lang="zh-CN" altLang="en-US" sz="2000" dirty="0"/>
              <a:t>） 给出测量结果的测量不确定度报告。</a:t>
            </a:r>
            <a:endParaRPr lang="zh-CN"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a:spLocks noGrp="1"/>
          </p:cNvSpPr>
          <p:nvPr>
            <p:ph type="title"/>
          </p:nvPr>
        </p:nvSpPr>
        <p:spPr>
          <a:ln/>
        </p:spPr>
        <p:txBody>
          <a:bodyPr vert="horz" wrap="square" lIns="91440" tIns="45720" rIns="91440" bIns="45720" anchor="b"/>
          <a:p>
            <a:pPr eaLnBrk="1" hangingPunct="1"/>
            <a:r>
              <a:rPr lang="en-US" altLang="zh-CN" dirty="0"/>
              <a:t>  </a:t>
            </a:r>
            <a:r>
              <a:rPr lang="zh-CN" altLang="en-US" dirty="0"/>
              <a:t>第一部分   预备知识</a:t>
            </a:r>
            <a:endParaRPr lang="zh-CN" altLang="en-US" dirty="0"/>
          </a:p>
        </p:txBody>
      </p:sp>
      <p:sp>
        <p:nvSpPr>
          <p:cNvPr id="8195" name="Rectangle 3"/>
          <p:cNvSpPr>
            <a:spLocks noGrp="1"/>
          </p:cNvSpPr>
          <p:nvPr>
            <p:ph idx="1"/>
          </p:nvPr>
        </p:nvSpPr>
        <p:spPr>
          <a:ln/>
        </p:spPr>
        <p:txBody>
          <a:bodyPr vert="horz" wrap="square" lIns="91440" tIns="45720" rIns="91440" bIns="45720" anchor="t"/>
          <a:p>
            <a:pPr eaLnBrk="1" hangingPunct="1"/>
            <a:r>
              <a:rPr lang="en-US" altLang="zh-CN" dirty="0"/>
              <a:t>1.3 </a:t>
            </a:r>
            <a:r>
              <a:rPr lang="zh-CN" altLang="en-US" dirty="0"/>
              <a:t>随机事件出现的概率 </a:t>
            </a:r>
            <a:endParaRPr lang="zh-CN" altLang="en-US" dirty="0"/>
          </a:p>
          <a:p>
            <a:pPr eaLnBrk="1" hangingPunct="1"/>
            <a:r>
              <a:rPr lang="zh-CN" altLang="en-US" dirty="0"/>
              <a:t>在一定条件下，当试验重复数</a:t>
            </a:r>
            <a:r>
              <a:rPr lang="en-US" altLang="zh-CN" dirty="0"/>
              <a:t>N</a:t>
            </a:r>
            <a:r>
              <a:rPr lang="zh-CN" altLang="en-US" dirty="0"/>
              <a:t>逐渐增大时，随机事件</a:t>
            </a:r>
            <a:r>
              <a:rPr lang="en-US" altLang="zh-CN" dirty="0"/>
              <a:t>A</a:t>
            </a:r>
            <a:r>
              <a:rPr lang="zh-CN" altLang="en-US" dirty="0"/>
              <a:t>的频率越来越稳定地接近某一数值</a:t>
            </a:r>
            <a:r>
              <a:rPr lang="en-US" altLang="zh-CN" dirty="0"/>
              <a:t>p</a:t>
            </a:r>
            <a:r>
              <a:rPr lang="zh-CN" altLang="en-US" dirty="0"/>
              <a:t>，那么就把</a:t>
            </a:r>
            <a:r>
              <a:rPr lang="en-US" altLang="zh-CN" dirty="0"/>
              <a:t>p</a:t>
            </a:r>
            <a:r>
              <a:rPr lang="zh-CN" altLang="en-US" dirty="0"/>
              <a:t>称为随机事件</a:t>
            </a:r>
            <a:r>
              <a:rPr lang="en-US" altLang="zh-CN" dirty="0"/>
              <a:t>A</a:t>
            </a:r>
            <a:r>
              <a:rPr lang="zh-CN" altLang="en-US" dirty="0"/>
              <a:t>的概率。这样定义的概率称为统计概率。用式子表示，即为</a:t>
            </a:r>
            <a:endParaRPr lang="zh-CN" altLang="en-US" dirty="0"/>
          </a:p>
          <a:p>
            <a:pPr eaLnBrk="1" hangingPunct="1">
              <a:buNone/>
            </a:pPr>
            <a:r>
              <a:rPr lang="zh-CN" altLang="en-US" dirty="0"/>
              <a:t>            </a:t>
            </a:r>
            <a:r>
              <a:rPr lang="en-US" altLang="zh-CN" dirty="0"/>
              <a:t>P</a:t>
            </a:r>
            <a:r>
              <a:rPr lang="en-US" altLang="zh-CN" baseline="-25000" dirty="0"/>
              <a:t>A</a:t>
            </a:r>
            <a:r>
              <a:rPr lang="en-US" altLang="zh-CN" dirty="0"/>
              <a:t>=</a:t>
            </a:r>
            <a:endParaRPr lang="en-US" altLang="zh-CN" dirty="0"/>
          </a:p>
        </p:txBody>
      </p:sp>
      <p:sp>
        <p:nvSpPr>
          <p:cNvPr id="8196" name="Rectangle 9"/>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197" name="Object 8"/>
          <p:cNvGraphicFramePr>
            <a:graphicFrameLocks noChangeAspect="1"/>
          </p:cNvGraphicFramePr>
          <p:nvPr/>
        </p:nvGraphicFramePr>
        <p:xfrm>
          <a:off x="3635375" y="5013325"/>
          <a:ext cx="2160588" cy="863600"/>
        </p:xfrm>
        <a:graphic>
          <a:graphicData uri="http://schemas.openxmlformats.org/presentationml/2006/ole">
            <mc:AlternateContent xmlns:mc="http://schemas.openxmlformats.org/markup-compatibility/2006">
              <mc:Choice xmlns:v="urn:schemas-microsoft-com:vml" Requires="v">
                <p:oleObj spid="_x0000_s3076" name="" r:id="rId1" imgW="965200" imgH="393700" progId="Equation.3">
                  <p:embed/>
                </p:oleObj>
              </mc:Choice>
              <mc:Fallback>
                <p:oleObj name="" r:id="rId1" imgW="965200" imgH="393700" progId="Equation.3">
                  <p:embed/>
                  <p:pic>
                    <p:nvPicPr>
                      <p:cNvPr id="0" name="图片 3075"/>
                      <p:cNvPicPr/>
                      <p:nvPr/>
                    </p:nvPicPr>
                    <p:blipFill>
                      <a:blip r:embed="rId2"/>
                      <a:stretch>
                        <a:fillRect/>
                      </a:stretch>
                    </p:blipFill>
                    <p:spPr>
                      <a:xfrm>
                        <a:off x="3635375" y="5013325"/>
                        <a:ext cx="2160588" cy="863600"/>
                      </a:xfrm>
                      <a:prstGeom prst="rect">
                        <a:avLst/>
                      </a:prstGeom>
                      <a:noFill/>
                      <a:ln w="38100">
                        <a:noFill/>
                        <a:miter/>
                      </a:ln>
                    </p:spPr>
                  </p:pic>
                </p:oleObj>
              </mc:Fallback>
            </mc:AlternateContent>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63491" name="Rectangle 3"/>
          <p:cNvSpPr>
            <a:spLocks noGrp="1"/>
          </p:cNvSpPr>
          <p:nvPr>
            <p:ph idx="1"/>
          </p:nvPr>
        </p:nvSpPr>
        <p:spPr>
          <a:ln/>
        </p:spPr>
        <p:txBody>
          <a:bodyPr vert="horz" wrap="square" lIns="91440" tIns="45720" rIns="91440" bIns="45720" anchor="t"/>
          <a:p>
            <a:pPr eaLnBrk="1" hangingPunct="1"/>
            <a:r>
              <a:rPr lang="zh-CN" altLang="en-US" dirty="0"/>
              <a:t>一、测量过程概述</a:t>
            </a:r>
            <a:endParaRPr lang="zh-CN" altLang="en-US" dirty="0"/>
          </a:p>
          <a:p>
            <a:pPr eaLnBrk="1" hangingPunct="1">
              <a:buNone/>
            </a:pPr>
            <a:r>
              <a:rPr lang="zh-CN" altLang="en-US" dirty="0"/>
              <a:t>   </a:t>
            </a:r>
            <a:endParaRPr lang="zh-CN" altLang="en-US" dirty="0"/>
          </a:p>
          <a:p>
            <a:pPr eaLnBrk="1" hangingPunct="1">
              <a:buNone/>
            </a:pPr>
            <a:r>
              <a:rPr lang="zh-CN" altLang="en-US" dirty="0"/>
              <a:t>   依据检测标准，论述整个检测结果得到的过程包括测量设备的情况。</a:t>
            </a:r>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64515" name="Rectangle 3"/>
          <p:cNvSpPr>
            <a:spLocks noGrp="1"/>
          </p:cNvSpPr>
          <p:nvPr>
            <p:ph idx="1"/>
          </p:nvPr>
        </p:nvSpPr>
        <p:spPr>
          <a:ln/>
        </p:spPr>
        <p:txBody>
          <a:bodyPr vert="horz" wrap="square" lIns="91440" tIns="45720" rIns="91440" bIns="45720" anchor="t"/>
          <a:p>
            <a:pPr eaLnBrk="1" hangingPunct="1"/>
            <a:r>
              <a:rPr lang="zh-CN" altLang="en-US" dirty="0"/>
              <a:t>二、建立数学模型</a:t>
            </a:r>
            <a:endParaRPr lang="zh-CN" altLang="en-US" dirty="0"/>
          </a:p>
          <a:p>
            <a:pPr eaLnBrk="1" hangingPunct="1">
              <a:buNone/>
            </a:pPr>
            <a:r>
              <a:rPr lang="zh-CN" altLang="en-US" dirty="0"/>
              <a:t>   评定测量不确定度时首要的问题是列出输出量与输入量的关系</a:t>
            </a:r>
            <a:r>
              <a:rPr lang="en-US" altLang="zh-CN" dirty="0">
                <a:latin typeface="Arial" panose="020B0604020202020204" pitchFamily="34" charset="0"/>
              </a:rPr>
              <a:t>——</a:t>
            </a:r>
            <a:r>
              <a:rPr lang="zh-CN" altLang="en-US" dirty="0"/>
              <a:t>数学模型</a:t>
            </a:r>
            <a:endParaRPr lang="zh-CN" altLang="en-US" dirty="0"/>
          </a:p>
          <a:p>
            <a:pPr eaLnBrk="1" hangingPunct="1">
              <a:buNone/>
            </a:pPr>
            <a:r>
              <a:rPr lang="zh-CN" altLang="en-US" dirty="0"/>
              <a:t>    数学模型的一般形式为</a:t>
            </a:r>
            <a:endParaRPr lang="zh-CN" altLang="en-US" dirty="0"/>
          </a:p>
          <a:p>
            <a:pPr algn="just" eaLnBrk="1" hangingPunct="1">
              <a:buNone/>
            </a:pPr>
            <a:r>
              <a:rPr lang="zh-CN" altLang="en-US" dirty="0"/>
              <a:t> </a:t>
            </a:r>
            <a:r>
              <a:rPr lang="en-US" altLang="zh-CN" dirty="0"/>
              <a:t>Y=f(x</a:t>
            </a:r>
            <a:r>
              <a:rPr lang="en-US" altLang="zh-CN" baseline="-25000" dirty="0"/>
              <a:t>1</a:t>
            </a:r>
            <a:r>
              <a:rPr lang="en-US" altLang="zh-CN" dirty="0"/>
              <a:t>,x</a:t>
            </a:r>
            <a:r>
              <a:rPr lang="en-US" altLang="zh-CN" baseline="-25000" dirty="0"/>
              <a:t>2</a:t>
            </a:r>
            <a:r>
              <a:rPr lang="en-US" altLang="zh-CN" dirty="0"/>
              <a:t>,</a:t>
            </a:r>
            <a:r>
              <a:rPr lang="en-US" altLang="zh-CN" dirty="0">
                <a:latin typeface="Arial" panose="020B0604020202020204" pitchFamily="34" charset="0"/>
              </a:rPr>
              <a:t>…</a:t>
            </a:r>
            <a:r>
              <a:rPr lang="en-US" altLang="zh-CN" dirty="0"/>
              <a:t>x</a:t>
            </a:r>
            <a:r>
              <a:rPr lang="en-US" altLang="zh-CN" baseline="-25000" dirty="0"/>
              <a:t>n</a:t>
            </a:r>
            <a:r>
              <a:rPr lang="en-US" altLang="zh-CN" dirty="0"/>
              <a:t>)   i=(1,2</a:t>
            </a:r>
            <a:r>
              <a:rPr lang="en-US" altLang="zh-CN" dirty="0">
                <a:latin typeface="Arial" panose="020B0604020202020204" pitchFamily="34" charset="0"/>
              </a:rPr>
              <a:t>…</a:t>
            </a:r>
            <a:r>
              <a:rPr lang="en-US" altLang="zh-CN" dirty="0"/>
              <a:t>n)</a:t>
            </a:r>
            <a:endParaRPr lang="en-US" altLang="zh-CN" dirty="0"/>
          </a:p>
          <a:p>
            <a:pPr eaLnBrk="1" hangingPunct="1">
              <a:buNone/>
            </a:pPr>
            <a:r>
              <a:rPr lang="en-US" altLang="zh-CN" dirty="0"/>
              <a:t>   </a:t>
            </a:r>
            <a:endParaRPr lang="en-US" altLang="zh-C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8"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65539" name="Rectangle 3"/>
          <p:cNvSpPr>
            <a:spLocks noGrp="1"/>
          </p:cNvSpPr>
          <p:nvPr>
            <p:ph idx="1"/>
          </p:nvPr>
        </p:nvSpPr>
        <p:spPr>
          <a:ln/>
        </p:spPr>
        <p:txBody>
          <a:bodyPr vert="horz" wrap="square" lIns="91440" tIns="45720" rIns="91440" bIns="45720" anchor="t"/>
          <a:p>
            <a:pPr eaLnBrk="1" hangingPunct="1"/>
            <a:r>
              <a:rPr lang="en-US" altLang="zh-CN" dirty="0"/>
              <a:t>2.1</a:t>
            </a:r>
            <a:r>
              <a:rPr lang="zh-CN" altLang="en-US" dirty="0"/>
              <a:t>透明模型</a:t>
            </a:r>
            <a:endParaRPr lang="zh-CN" altLang="en-US" dirty="0"/>
          </a:p>
          <a:p>
            <a:pPr eaLnBrk="1" hangingPunct="1">
              <a:buNone/>
            </a:pPr>
            <a:r>
              <a:rPr lang="zh-CN" altLang="en-US" dirty="0"/>
              <a:t>   有明确函数关系的数学模型称为透明模型，如上所列面积、力矩、速度、强度等公式，都为透明模型。</a:t>
            </a:r>
            <a:endParaRPr lang="zh-CN" altLang="en-US" dirty="0"/>
          </a:p>
          <a:p>
            <a:pPr eaLnBrk="1" hangingPunct="1">
              <a:buNone/>
            </a:pPr>
            <a:r>
              <a:rPr lang="zh-CN" altLang="en-US" dirty="0"/>
              <a:t>   例如：球体体积</a:t>
            </a:r>
            <a:endParaRPr lang="zh-CN" altLang="en-US" dirty="0"/>
          </a:p>
          <a:p>
            <a:pPr eaLnBrk="1" hangingPunct="1">
              <a:buNone/>
            </a:pPr>
            <a:endParaRPr lang="zh-CN" altLang="en-US" dirty="0"/>
          </a:p>
          <a:p>
            <a:pPr eaLnBrk="1" hangingPunct="1">
              <a:buNone/>
            </a:pPr>
            <a:r>
              <a:rPr lang="zh-CN" altLang="en-US" dirty="0"/>
              <a:t>          </a:t>
            </a:r>
            <a:r>
              <a:rPr lang="en-US" altLang="zh-CN" dirty="0"/>
              <a:t>V=</a:t>
            </a:r>
            <a:endParaRPr lang="en-US" altLang="zh-CN" dirty="0"/>
          </a:p>
        </p:txBody>
      </p:sp>
      <p:sp>
        <p:nvSpPr>
          <p:cNvPr id="65540"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65541" name="Object 4"/>
          <p:cNvGraphicFramePr>
            <a:graphicFrameLocks noChangeAspect="1"/>
          </p:cNvGraphicFramePr>
          <p:nvPr/>
        </p:nvGraphicFramePr>
        <p:xfrm>
          <a:off x="3132138" y="4941888"/>
          <a:ext cx="1349375" cy="1079500"/>
        </p:xfrm>
        <a:graphic>
          <a:graphicData uri="http://schemas.openxmlformats.org/presentationml/2006/ole">
            <mc:AlternateContent xmlns:mc="http://schemas.openxmlformats.org/markup-compatibility/2006">
              <mc:Choice xmlns:v="urn:schemas-microsoft-com:vml" Requires="v">
                <p:oleObj spid="_x0000_s3108" name="" r:id="rId1" imgW="482600" imgH="393700" progId="Equation.3">
                  <p:embed/>
                </p:oleObj>
              </mc:Choice>
              <mc:Fallback>
                <p:oleObj name="" r:id="rId1" imgW="482600" imgH="393700" progId="Equation.3">
                  <p:embed/>
                  <p:pic>
                    <p:nvPicPr>
                      <p:cNvPr id="0" name="图片 3107"/>
                      <p:cNvPicPr/>
                      <p:nvPr/>
                    </p:nvPicPr>
                    <p:blipFill>
                      <a:blip r:embed="rId2"/>
                      <a:stretch>
                        <a:fillRect/>
                      </a:stretch>
                    </p:blipFill>
                    <p:spPr>
                      <a:xfrm>
                        <a:off x="3132138" y="4941888"/>
                        <a:ext cx="1349375" cy="1079500"/>
                      </a:xfrm>
                      <a:prstGeom prst="rect">
                        <a:avLst/>
                      </a:prstGeom>
                      <a:noFill/>
                      <a:ln w="38100">
                        <a:noFill/>
                        <a:miter/>
                      </a:ln>
                    </p:spPr>
                  </p:pic>
                </p:oleObj>
              </mc:Fallback>
            </mc:AlternateContent>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2" name="Rectangle 2"/>
          <p:cNvSpPr>
            <a:spLocks noGrp="1"/>
          </p:cNvSpPr>
          <p:nvPr>
            <p:ph type="title"/>
          </p:nvPr>
        </p:nvSpPr>
        <p:spPr>
          <a:xfrm>
            <a:off x="971550" y="188913"/>
            <a:ext cx="7793038" cy="1462087"/>
          </a:xfrm>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66563" name="Rectangle 3"/>
          <p:cNvSpPr>
            <a:spLocks noGrp="1"/>
          </p:cNvSpPr>
          <p:nvPr>
            <p:ph idx="1"/>
          </p:nvPr>
        </p:nvSpPr>
        <p:spPr>
          <a:ln/>
        </p:spPr>
        <p:txBody>
          <a:bodyPr vert="horz" wrap="square" lIns="91440" tIns="45720" rIns="91440" bIns="45720" anchor="t"/>
          <a:p>
            <a:pPr marL="609600" indent="-609600" eaLnBrk="1" hangingPunct="1"/>
            <a:r>
              <a:rPr lang="en-US" altLang="zh-CN" dirty="0"/>
              <a:t>2.2</a:t>
            </a:r>
            <a:r>
              <a:rPr lang="zh-CN" altLang="en-US" dirty="0"/>
              <a:t>黑箱模型</a:t>
            </a:r>
            <a:endParaRPr lang="zh-CN" altLang="en-US" dirty="0"/>
          </a:p>
          <a:p>
            <a:pPr marL="609600" indent="-609600" eaLnBrk="1" hangingPunct="1">
              <a:buNone/>
            </a:pPr>
            <a:r>
              <a:rPr lang="zh-CN" altLang="en-US" dirty="0"/>
              <a:t>   无法建立明确函数关系的模型可用黑箱</a:t>
            </a:r>
            <a:endParaRPr lang="zh-CN" altLang="en-US" dirty="0"/>
          </a:p>
          <a:p>
            <a:pPr marL="609600" indent="-609600" eaLnBrk="1" hangingPunct="1">
              <a:buNone/>
            </a:pPr>
            <a:r>
              <a:rPr lang="zh-CN" altLang="en-US" dirty="0"/>
              <a:t>   模型表达。</a:t>
            </a:r>
            <a:endParaRPr lang="zh-CN" altLang="en-US" dirty="0"/>
          </a:p>
          <a:p>
            <a:pPr marL="609600" indent="-609600" eaLnBrk="1" hangingPunct="1">
              <a:buNone/>
            </a:pPr>
            <a:r>
              <a:rPr lang="en-US" altLang="zh-CN" dirty="0"/>
              <a:t>1  </a:t>
            </a:r>
            <a:r>
              <a:rPr lang="zh-CN" altLang="en-US" dirty="0"/>
              <a:t>加影响值型的：</a:t>
            </a:r>
            <a:endParaRPr lang="zh-CN" altLang="en-US" dirty="0"/>
          </a:p>
          <a:p>
            <a:pPr marL="609600" indent="-609600" eaLnBrk="1" hangingPunct="1">
              <a:buNone/>
            </a:pPr>
            <a:r>
              <a:rPr lang="zh-CN" altLang="en-US" dirty="0"/>
              <a:t>       </a:t>
            </a:r>
            <a:endParaRPr lang="zh-CN" altLang="en-US" dirty="0"/>
          </a:p>
          <a:p>
            <a:pPr marL="609600" indent="-609600" eaLnBrk="1" hangingPunct="1">
              <a:buNone/>
            </a:pPr>
            <a:r>
              <a:rPr lang="en-US" altLang="zh-CN" dirty="0"/>
              <a:t>2  </a:t>
            </a:r>
            <a:r>
              <a:rPr lang="zh-CN" altLang="en-US" dirty="0"/>
              <a:t>增加影响因子型的 </a:t>
            </a:r>
            <a:endParaRPr lang="zh-CN" altLang="en-US" dirty="0"/>
          </a:p>
        </p:txBody>
      </p:sp>
      <p:sp>
        <p:nvSpPr>
          <p:cNvPr id="66564" name="Rectangle 6"/>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sp>
        <p:nvSpPr>
          <p:cNvPr id="66565" name="Rectangle 8"/>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66566" name="Object 7"/>
          <p:cNvGraphicFramePr>
            <a:graphicFrameLocks noChangeAspect="1"/>
          </p:cNvGraphicFramePr>
          <p:nvPr/>
        </p:nvGraphicFramePr>
        <p:xfrm>
          <a:off x="5364163" y="4797425"/>
          <a:ext cx="2592387" cy="863600"/>
        </p:xfrm>
        <a:graphic>
          <a:graphicData uri="http://schemas.openxmlformats.org/presentationml/2006/ole">
            <mc:AlternateContent xmlns:mc="http://schemas.openxmlformats.org/markup-compatibility/2006">
              <mc:Choice xmlns:v="urn:schemas-microsoft-com:vml" Requires="v">
                <p:oleObj spid="_x0000_s3109" name="" r:id="rId1" imgW="990600" imgH="228600" progId="Equation.3">
                  <p:embed/>
                </p:oleObj>
              </mc:Choice>
              <mc:Fallback>
                <p:oleObj name="" r:id="rId1" imgW="990600" imgH="228600" progId="Equation.3">
                  <p:embed/>
                  <p:pic>
                    <p:nvPicPr>
                      <p:cNvPr id="0" name="图片 3108"/>
                      <p:cNvPicPr/>
                      <p:nvPr/>
                    </p:nvPicPr>
                    <p:blipFill>
                      <a:blip r:embed="rId2"/>
                      <a:stretch>
                        <a:fillRect/>
                      </a:stretch>
                    </p:blipFill>
                    <p:spPr>
                      <a:xfrm>
                        <a:off x="5364163" y="4797425"/>
                        <a:ext cx="2592387" cy="863600"/>
                      </a:xfrm>
                      <a:prstGeom prst="rect">
                        <a:avLst/>
                      </a:prstGeom>
                      <a:noFill/>
                      <a:ln w="38100">
                        <a:noFill/>
                        <a:miter/>
                      </a:ln>
                    </p:spPr>
                  </p:pic>
                </p:oleObj>
              </mc:Fallback>
            </mc:AlternateContent>
          </a:graphicData>
        </a:graphic>
      </p:graphicFrame>
      <p:sp>
        <p:nvSpPr>
          <p:cNvPr id="66567" name="Rectangle 10"/>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66568" name="Object 9"/>
          <p:cNvGraphicFramePr>
            <a:graphicFrameLocks noChangeAspect="1"/>
          </p:cNvGraphicFramePr>
          <p:nvPr/>
        </p:nvGraphicFramePr>
        <p:xfrm>
          <a:off x="2843213" y="4149725"/>
          <a:ext cx="5761037" cy="792163"/>
        </p:xfrm>
        <a:graphic>
          <a:graphicData uri="http://schemas.openxmlformats.org/presentationml/2006/ole">
            <mc:AlternateContent xmlns:mc="http://schemas.openxmlformats.org/markup-compatibility/2006">
              <mc:Choice xmlns:v="urn:schemas-microsoft-com:vml" Requires="v">
                <p:oleObj spid="_x0000_s3107" name="" r:id="rId3" imgW="2120900" imgH="228600" progId="Equation.3">
                  <p:embed/>
                </p:oleObj>
              </mc:Choice>
              <mc:Fallback>
                <p:oleObj name="" r:id="rId3" imgW="2120900" imgH="228600" progId="Equation.3">
                  <p:embed/>
                  <p:pic>
                    <p:nvPicPr>
                      <p:cNvPr id="0" name="图片 3106"/>
                      <p:cNvPicPr/>
                      <p:nvPr/>
                    </p:nvPicPr>
                    <p:blipFill>
                      <a:blip r:embed="rId4"/>
                      <a:stretch>
                        <a:fillRect/>
                      </a:stretch>
                    </p:blipFill>
                    <p:spPr>
                      <a:xfrm>
                        <a:off x="2843213" y="4149725"/>
                        <a:ext cx="5761037" cy="792163"/>
                      </a:xfrm>
                      <a:prstGeom prst="rect">
                        <a:avLst/>
                      </a:prstGeom>
                      <a:noFill/>
                      <a:ln w="38100">
                        <a:noFill/>
                        <a:miter/>
                      </a:ln>
                    </p:spPr>
                  </p:pic>
                </p:oleObj>
              </mc:Fallback>
            </mc:AlternateContent>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67587" name="Rectangle 3"/>
          <p:cNvSpPr>
            <a:spLocks noGrp="1"/>
          </p:cNvSpPr>
          <p:nvPr>
            <p:ph idx="1"/>
          </p:nvPr>
        </p:nvSpPr>
        <p:spPr>
          <a:ln/>
        </p:spPr>
        <p:txBody>
          <a:bodyPr vert="horz" wrap="square" lIns="91440" tIns="45720" rIns="91440" bIns="45720" anchor="t"/>
          <a:p>
            <a:pPr eaLnBrk="1" hangingPunct="1">
              <a:lnSpc>
                <a:spcPct val="80000"/>
              </a:lnSpc>
            </a:pPr>
            <a:r>
              <a:rPr lang="zh-CN" altLang="en-US" sz="1800" dirty="0"/>
              <a:t>三 分析测量不确定度来源</a:t>
            </a:r>
            <a:endParaRPr lang="zh-CN" altLang="en-US" sz="1800" dirty="0"/>
          </a:p>
          <a:p>
            <a:pPr eaLnBrk="1" hangingPunct="1">
              <a:lnSpc>
                <a:spcPct val="80000"/>
              </a:lnSpc>
            </a:pPr>
            <a:r>
              <a:rPr lang="zh-CN" altLang="en-US" sz="1800" dirty="0"/>
              <a:t>测量不确定度的来源有以下几个方面：</a:t>
            </a:r>
            <a:endParaRPr lang="zh-CN" altLang="en-US" sz="1800" dirty="0"/>
          </a:p>
          <a:p>
            <a:pPr eaLnBrk="1" hangingPunct="1">
              <a:lnSpc>
                <a:spcPct val="80000"/>
              </a:lnSpc>
              <a:buFont typeface="Wingdings" panose="05000000000000000000" pitchFamily="2" charset="2"/>
              <a:buAutoNum type="arabicPeriod"/>
            </a:pPr>
            <a:r>
              <a:rPr lang="zh-CN" altLang="en-US" sz="1800" dirty="0"/>
              <a:t>被测量的定义不完整，数学模型的近似和假设</a:t>
            </a:r>
            <a:endParaRPr lang="zh-CN" altLang="en-US" sz="1800" dirty="0"/>
          </a:p>
          <a:p>
            <a:pPr eaLnBrk="1" hangingPunct="1">
              <a:lnSpc>
                <a:spcPct val="80000"/>
              </a:lnSpc>
              <a:buFont typeface="Wingdings" panose="05000000000000000000" pitchFamily="2" charset="2"/>
              <a:buAutoNum type="arabicPeriod"/>
            </a:pPr>
            <a:r>
              <a:rPr lang="zh-CN" altLang="en-US" sz="1800" dirty="0"/>
              <a:t>测量方法不理想</a:t>
            </a:r>
            <a:endParaRPr lang="zh-CN" altLang="en-US" sz="1800" dirty="0"/>
          </a:p>
          <a:p>
            <a:pPr eaLnBrk="1" hangingPunct="1">
              <a:lnSpc>
                <a:spcPct val="80000"/>
              </a:lnSpc>
              <a:buFont typeface="Wingdings" panose="05000000000000000000" pitchFamily="2" charset="2"/>
              <a:buAutoNum type="arabicPeriod"/>
            </a:pPr>
            <a:r>
              <a:rPr lang="zh-CN" altLang="en-US" sz="1800" dirty="0"/>
              <a:t>取样的代表性不够</a:t>
            </a:r>
            <a:endParaRPr lang="zh-CN" altLang="en-US" sz="1800" dirty="0"/>
          </a:p>
          <a:p>
            <a:pPr eaLnBrk="1" hangingPunct="1">
              <a:lnSpc>
                <a:spcPct val="80000"/>
              </a:lnSpc>
              <a:buFont typeface="Wingdings" panose="05000000000000000000" pitchFamily="2" charset="2"/>
              <a:buAutoNum type="arabicPeriod"/>
            </a:pPr>
            <a:r>
              <a:rPr lang="zh-CN" altLang="en-US" sz="1800" dirty="0"/>
              <a:t>环境影响</a:t>
            </a:r>
            <a:endParaRPr lang="zh-CN" altLang="en-US" sz="1800" dirty="0"/>
          </a:p>
          <a:p>
            <a:pPr eaLnBrk="1" hangingPunct="1">
              <a:lnSpc>
                <a:spcPct val="80000"/>
              </a:lnSpc>
              <a:buFont typeface="Wingdings" panose="05000000000000000000" pitchFamily="2" charset="2"/>
              <a:buAutoNum type="arabicPeriod"/>
            </a:pPr>
            <a:r>
              <a:rPr lang="zh-CN" altLang="en-US" sz="1800" dirty="0"/>
              <a:t>读数误差的影响</a:t>
            </a:r>
            <a:endParaRPr lang="zh-CN" altLang="en-US" sz="1800" dirty="0"/>
          </a:p>
          <a:p>
            <a:pPr eaLnBrk="1" hangingPunct="1">
              <a:lnSpc>
                <a:spcPct val="80000"/>
              </a:lnSpc>
              <a:buFont typeface="Wingdings" panose="05000000000000000000" pitchFamily="2" charset="2"/>
              <a:buAutoNum type="arabicPeriod"/>
            </a:pPr>
            <a:r>
              <a:rPr lang="zh-CN" altLang="en-US" sz="1800" dirty="0"/>
              <a:t>仪器设备的性能不佳</a:t>
            </a:r>
            <a:endParaRPr lang="zh-CN" altLang="en-US" sz="1800" dirty="0"/>
          </a:p>
          <a:p>
            <a:pPr eaLnBrk="1" hangingPunct="1">
              <a:lnSpc>
                <a:spcPct val="80000"/>
              </a:lnSpc>
              <a:buFont typeface="Wingdings" panose="05000000000000000000" pitchFamily="2" charset="2"/>
              <a:buAutoNum type="arabicPeriod"/>
            </a:pPr>
            <a:r>
              <a:rPr lang="zh-CN" altLang="en-US" sz="1800" dirty="0"/>
              <a:t>测量标准或标准物质的不确定度</a:t>
            </a:r>
            <a:endParaRPr lang="zh-CN" altLang="en-US" sz="1800" dirty="0"/>
          </a:p>
          <a:p>
            <a:pPr eaLnBrk="1" hangingPunct="1">
              <a:lnSpc>
                <a:spcPct val="80000"/>
              </a:lnSpc>
              <a:buFont typeface="Wingdings" panose="05000000000000000000" pitchFamily="2" charset="2"/>
              <a:buAutoNum type="arabicPeriod"/>
            </a:pPr>
            <a:r>
              <a:rPr lang="zh-CN" altLang="en-US" sz="1800" dirty="0"/>
              <a:t>引用数据或参数的不确定度</a:t>
            </a:r>
            <a:endParaRPr lang="zh-CN" altLang="en-US" sz="1800" dirty="0"/>
          </a:p>
          <a:p>
            <a:pPr eaLnBrk="1" hangingPunct="1">
              <a:lnSpc>
                <a:spcPct val="80000"/>
              </a:lnSpc>
              <a:buFont typeface="Wingdings" panose="05000000000000000000" pitchFamily="2" charset="2"/>
              <a:buAutoNum type="arabicPeriod"/>
            </a:pPr>
            <a:r>
              <a:rPr lang="zh-CN" altLang="en-US" sz="1800" dirty="0"/>
              <a:t>重复测量时被测量的变化</a:t>
            </a:r>
            <a:endParaRPr lang="zh-CN" altLang="en-US" sz="1800" dirty="0"/>
          </a:p>
          <a:p>
            <a:pPr eaLnBrk="1" hangingPunct="1">
              <a:lnSpc>
                <a:spcPct val="80000"/>
              </a:lnSpc>
              <a:buNone/>
            </a:pPr>
            <a:r>
              <a:rPr lang="zh-CN" altLang="en-US" sz="1800" dirty="0"/>
              <a:t>    通俗的讲可以分为人、机、料、法、环、测、抽、样八个方面。</a:t>
            </a:r>
            <a:endParaRPr lang="zh-CN" altLang="en-US" sz="1800" dirty="0"/>
          </a:p>
          <a:p>
            <a:pPr eaLnBrk="1" hangingPunct="1">
              <a:lnSpc>
                <a:spcPct val="80000"/>
              </a:lnSpc>
              <a:buNone/>
            </a:pPr>
            <a:r>
              <a:rPr lang="zh-CN" altLang="en-US" sz="1800" dirty="0"/>
              <a:t>    过去人们常常进行的</a:t>
            </a:r>
            <a:r>
              <a:rPr lang="zh-CN" altLang="en-US" sz="1800" dirty="0">
                <a:latin typeface="Arial" panose="020B0604020202020204" pitchFamily="34" charset="0"/>
              </a:rPr>
              <a:t>“</a:t>
            </a:r>
            <a:r>
              <a:rPr lang="zh-CN" altLang="en-US" sz="1800" dirty="0"/>
              <a:t>误差分析</a:t>
            </a:r>
            <a:r>
              <a:rPr lang="zh-CN" altLang="en-US" sz="1800" dirty="0">
                <a:latin typeface="Arial" panose="020B0604020202020204" pitchFamily="34" charset="0"/>
              </a:rPr>
              <a:t>”</a:t>
            </a:r>
            <a:r>
              <a:rPr lang="zh-CN" altLang="en-US" sz="1800" dirty="0"/>
              <a:t>，实际上在很大程度上是在做测量不确定度的评定，但</a:t>
            </a:r>
            <a:r>
              <a:rPr lang="zh-CN" altLang="en-US" sz="1800" dirty="0">
                <a:latin typeface="Arial" panose="020B0604020202020204" pitchFamily="34" charset="0"/>
              </a:rPr>
              <a:t>“</a:t>
            </a:r>
            <a:r>
              <a:rPr lang="zh-CN" altLang="en-US" sz="1800" dirty="0"/>
              <a:t>误差分析</a:t>
            </a:r>
            <a:r>
              <a:rPr lang="zh-CN" altLang="en-US" sz="1800" dirty="0">
                <a:latin typeface="Arial" panose="020B0604020202020204" pitchFamily="34" charset="0"/>
              </a:rPr>
              <a:t>”</a:t>
            </a:r>
            <a:r>
              <a:rPr lang="zh-CN" altLang="en-US" sz="1800" dirty="0"/>
              <a:t>混淆了某些概念，建议今后不要再用。</a:t>
            </a:r>
            <a:endParaRPr lang="zh-CN" altLang="en-US" sz="18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68611" name="Rectangle 3"/>
          <p:cNvSpPr>
            <a:spLocks noGrp="1"/>
          </p:cNvSpPr>
          <p:nvPr>
            <p:ph idx="1"/>
          </p:nvPr>
        </p:nvSpPr>
        <p:spPr>
          <a:ln/>
        </p:spPr>
        <p:txBody>
          <a:bodyPr vert="horz" wrap="square" lIns="91440" tIns="45720" rIns="91440" bIns="45720" anchor="t"/>
          <a:p>
            <a:pPr eaLnBrk="1" hangingPunct="1">
              <a:lnSpc>
                <a:spcPct val="90000"/>
              </a:lnSpc>
              <a:buNone/>
            </a:pPr>
            <a:r>
              <a:rPr lang="zh-CN" altLang="en-US" dirty="0"/>
              <a:t>四、测量不确定度</a:t>
            </a:r>
            <a:r>
              <a:rPr lang="en-US" altLang="zh-CN" dirty="0"/>
              <a:t>A</a:t>
            </a:r>
            <a:r>
              <a:rPr lang="zh-CN" altLang="en-US" dirty="0"/>
              <a:t>类评定 </a:t>
            </a:r>
            <a:endParaRPr lang="zh-CN" altLang="en-US" dirty="0"/>
          </a:p>
          <a:p>
            <a:pPr eaLnBrk="1" hangingPunct="1">
              <a:lnSpc>
                <a:spcPct val="90000"/>
              </a:lnSpc>
              <a:buNone/>
            </a:pPr>
            <a:r>
              <a:rPr lang="en-US" altLang="zh-CN" dirty="0"/>
              <a:t>4.1</a:t>
            </a:r>
            <a:r>
              <a:rPr lang="zh-CN" altLang="en-US" dirty="0"/>
              <a:t>测量不确定度是对测量结果分散性的一   个评定过程，评定时就是考虑整个测量过程中误差的引入分量的评定和总量评定。但用标准差表示。</a:t>
            </a:r>
            <a:endParaRPr lang="zh-CN" altLang="en-US" dirty="0"/>
          </a:p>
          <a:p>
            <a:pPr eaLnBrk="1" hangingPunct="1">
              <a:lnSpc>
                <a:spcPct val="90000"/>
              </a:lnSpc>
              <a:buNone/>
            </a:pPr>
            <a:r>
              <a:rPr lang="zh-CN" altLang="en-US" dirty="0"/>
              <a:t>   所谓</a:t>
            </a:r>
            <a:r>
              <a:rPr lang="en-US" altLang="zh-CN" dirty="0"/>
              <a:t>A</a:t>
            </a:r>
            <a:r>
              <a:rPr lang="zh-CN" altLang="en-US" dirty="0"/>
              <a:t>类测量不确定度就是：用对观测列进行统计分析的方法来评定标准不确定度。 </a:t>
            </a:r>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69635" name="Rectangle 3"/>
          <p:cNvSpPr>
            <a:spLocks noGrp="1"/>
          </p:cNvSpPr>
          <p:nvPr>
            <p:ph idx="1"/>
          </p:nvPr>
        </p:nvSpPr>
        <p:spPr>
          <a:ln/>
        </p:spPr>
        <p:txBody>
          <a:bodyPr vert="horz" wrap="square" lIns="91440" tIns="45720" rIns="91440" bIns="45720" anchor="t"/>
          <a:p>
            <a:pPr marL="609600" indent="-609600" eaLnBrk="1" hangingPunct="1">
              <a:lnSpc>
                <a:spcPct val="80000"/>
              </a:lnSpc>
            </a:pPr>
            <a:r>
              <a:rPr lang="en-US" altLang="zh-CN" sz="2800" dirty="0"/>
              <a:t>4.1.1</a:t>
            </a:r>
            <a:r>
              <a:rPr lang="zh-CN" altLang="en-US" sz="2800" dirty="0"/>
              <a:t>几个术语：</a:t>
            </a:r>
            <a:endParaRPr lang="zh-CN" altLang="en-US" sz="2800" dirty="0"/>
          </a:p>
          <a:p>
            <a:pPr marL="609600" indent="-609600" eaLnBrk="1" hangingPunct="1">
              <a:lnSpc>
                <a:spcPct val="80000"/>
              </a:lnSpc>
              <a:buNone/>
            </a:pPr>
            <a:r>
              <a:rPr lang="zh-CN" altLang="en-US" sz="2800" dirty="0"/>
              <a:t> </a:t>
            </a:r>
            <a:r>
              <a:rPr lang="en-US" altLang="zh-CN" sz="2800" dirty="0"/>
              <a:t>1</a:t>
            </a:r>
            <a:r>
              <a:rPr lang="zh-CN" altLang="en-US" sz="2800" dirty="0"/>
              <a:t>）观测列：即通过重复性（或复现性）试验取得的一组或多组测量数据。</a:t>
            </a:r>
            <a:r>
              <a:rPr lang="en-US" altLang="zh-CN" sz="2800" dirty="0"/>
              <a:t>A</a:t>
            </a:r>
            <a:r>
              <a:rPr lang="zh-CN" altLang="en-US" sz="2800" dirty="0"/>
              <a:t>类评定的信息资源是观测列，</a:t>
            </a:r>
            <a:r>
              <a:rPr lang="en-US" altLang="zh-CN" sz="2800" dirty="0"/>
              <a:t>B</a:t>
            </a:r>
            <a:r>
              <a:rPr lang="zh-CN" altLang="en-US" sz="2800" dirty="0"/>
              <a:t>类评定没有现成的观测列，只能设法去寻找别的信息资源</a:t>
            </a:r>
            <a:endParaRPr lang="zh-CN" altLang="en-US" sz="2800" dirty="0"/>
          </a:p>
          <a:p>
            <a:pPr marL="609600" indent="-609600" eaLnBrk="1" hangingPunct="1">
              <a:lnSpc>
                <a:spcPct val="80000"/>
              </a:lnSpc>
              <a:buNone/>
            </a:pPr>
            <a:r>
              <a:rPr lang="en-US" altLang="zh-CN" sz="2800" dirty="0"/>
              <a:t>2</a:t>
            </a:r>
            <a:r>
              <a:rPr lang="zh-CN" altLang="en-US" sz="2800" dirty="0"/>
              <a:t>）统计分析： 无论</a:t>
            </a:r>
            <a:r>
              <a:rPr lang="en-US" altLang="zh-CN" sz="2800" dirty="0"/>
              <a:t>A</a:t>
            </a:r>
            <a:r>
              <a:rPr lang="zh-CN" altLang="en-US" sz="2800" dirty="0"/>
              <a:t>类评定还是</a:t>
            </a:r>
            <a:r>
              <a:rPr lang="en-US" altLang="zh-CN" sz="2800" dirty="0"/>
              <a:t>B</a:t>
            </a:r>
            <a:r>
              <a:rPr lang="zh-CN" altLang="en-US" sz="2800" dirty="0"/>
              <a:t>类评定都是采用统计分析的方法，这种统计分析的方法就是计算被评定变量的标准偏差</a:t>
            </a:r>
            <a:endParaRPr lang="zh-CN" altLang="en-US" sz="2800" dirty="0"/>
          </a:p>
          <a:p>
            <a:pPr marL="609600" indent="-609600" eaLnBrk="1" hangingPunct="1">
              <a:lnSpc>
                <a:spcPct val="80000"/>
              </a:lnSpc>
              <a:buNone/>
            </a:pPr>
            <a:r>
              <a:rPr lang="en-US" altLang="zh-CN" sz="2800" dirty="0"/>
              <a:t>3</a:t>
            </a:r>
            <a:r>
              <a:rPr lang="zh-CN" altLang="en-US" sz="2800" dirty="0"/>
              <a:t>）标准不确定度 ：无论</a:t>
            </a:r>
            <a:r>
              <a:rPr lang="en-US" altLang="zh-CN" sz="2800" dirty="0"/>
              <a:t>A</a:t>
            </a:r>
            <a:r>
              <a:rPr lang="zh-CN" altLang="en-US" sz="2800" dirty="0"/>
              <a:t>类评定还是</a:t>
            </a:r>
            <a:r>
              <a:rPr lang="en-US" altLang="zh-CN" sz="2800" dirty="0"/>
              <a:t>B</a:t>
            </a:r>
            <a:r>
              <a:rPr lang="zh-CN" altLang="en-US" sz="2800" dirty="0"/>
              <a:t>类评定都是要评定标准不确定度，而不是扩展不确定度。 </a:t>
            </a:r>
            <a:endParaRPr lang="zh-CN" altLang="en-US" sz="2800" dirty="0"/>
          </a:p>
          <a:p>
            <a:pPr marL="609600" indent="-609600" eaLnBrk="1" hangingPunct="1">
              <a:lnSpc>
                <a:spcPct val="80000"/>
              </a:lnSpc>
            </a:pPr>
            <a:endParaRPr lang="en-US" altLang="zh-CN" sz="28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8"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70659" name="Rectangle 3"/>
          <p:cNvSpPr>
            <a:spLocks noGrp="1"/>
          </p:cNvSpPr>
          <p:nvPr>
            <p:ph idx="1"/>
          </p:nvPr>
        </p:nvSpPr>
        <p:spPr>
          <a:ln/>
        </p:spPr>
        <p:txBody>
          <a:bodyPr vert="horz" wrap="square" lIns="91440" tIns="45720" rIns="91440" bIns="45720" anchor="t"/>
          <a:p>
            <a:pPr eaLnBrk="1" hangingPunct="1">
              <a:buNone/>
            </a:pPr>
            <a:r>
              <a:rPr lang="en-US" altLang="zh-CN" dirty="0"/>
              <a:t>4.2 A</a:t>
            </a:r>
            <a:r>
              <a:rPr lang="zh-CN" altLang="en-US" dirty="0"/>
              <a:t>类测量不确定度评定方法主要有</a:t>
            </a:r>
            <a:r>
              <a:rPr lang="en-US" altLang="zh-CN" dirty="0"/>
              <a:t>:</a:t>
            </a:r>
            <a:endParaRPr lang="en-US" altLang="zh-CN" dirty="0"/>
          </a:p>
          <a:p>
            <a:pPr eaLnBrk="1" hangingPunct="1">
              <a:buNone/>
            </a:pPr>
            <a:r>
              <a:rPr lang="en-US" altLang="zh-CN" dirty="0"/>
              <a:t>    1 </a:t>
            </a:r>
            <a:r>
              <a:rPr lang="zh-CN" altLang="en-US" dirty="0"/>
              <a:t>贝塞尔公式法</a:t>
            </a:r>
            <a:endParaRPr lang="zh-CN" altLang="en-US" dirty="0"/>
          </a:p>
          <a:p>
            <a:pPr eaLnBrk="1" hangingPunct="1">
              <a:buNone/>
            </a:pPr>
            <a:r>
              <a:rPr lang="zh-CN" altLang="en-US" dirty="0"/>
              <a:t>    </a:t>
            </a:r>
            <a:r>
              <a:rPr lang="en-US" altLang="zh-CN" dirty="0"/>
              <a:t>2 </a:t>
            </a:r>
            <a:r>
              <a:rPr lang="zh-CN" altLang="en-US" dirty="0"/>
              <a:t>极差法</a:t>
            </a:r>
            <a:endParaRPr lang="zh-CN" altLang="en-US" dirty="0"/>
          </a:p>
          <a:p>
            <a:pPr eaLnBrk="1" hangingPunct="1">
              <a:buNone/>
            </a:pPr>
            <a:r>
              <a:rPr lang="zh-CN" altLang="en-US" dirty="0"/>
              <a:t>    </a:t>
            </a:r>
            <a:r>
              <a:rPr lang="en-US" altLang="zh-CN" dirty="0"/>
              <a:t>3 </a:t>
            </a:r>
            <a:r>
              <a:rPr lang="zh-CN" altLang="en-US" dirty="0"/>
              <a:t>样本核查法</a:t>
            </a:r>
            <a:endParaRPr lang="zh-CN" altLang="en-US" dirty="0"/>
          </a:p>
          <a:p>
            <a:pPr eaLnBrk="1" hangingPunct="1"/>
            <a:r>
              <a:rPr lang="zh-CN" altLang="en-US" dirty="0"/>
              <a:t>（其他方法实际评定中使用很少，大家    </a:t>
            </a:r>
            <a:endParaRPr lang="zh-CN" altLang="en-US" dirty="0"/>
          </a:p>
          <a:p>
            <a:pPr eaLnBrk="1" hangingPunct="1"/>
            <a:r>
              <a:rPr lang="zh-CN" altLang="en-US" dirty="0"/>
              <a:t>  可以不掌握</a:t>
            </a:r>
            <a:r>
              <a:rPr lang="en-US" altLang="zh-CN" dirty="0"/>
              <a:t>)</a:t>
            </a:r>
            <a:endParaRPr lang="en-US" altLang="zh-C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2"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71683" name="Rectangle 3"/>
          <p:cNvSpPr>
            <a:spLocks noGrp="1"/>
          </p:cNvSpPr>
          <p:nvPr>
            <p:ph idx="1"/>
          </p:nvPr>
        </p:nvSpPr>
        <p:spPr>
          <a:ln/>
        </p:spPr>
        <p:txBody>
          <a:bodyPr vert="horz" wrap="square" lIns="91440" tIns="45720" rIns="91440" bIns="45720" anchor="t"/>
          <a:p>
            <a:pPr marL="609600" indent="-609600" eaLnBrk="1" hangingPunct="1">
              <a:buNone/>
            </a:pPr>
            <a:r>
              <a:rPr lang="en-US" altLang="zh-CN" dirty="0"/>
              <a:t>4.2.1 </a:t>
            </a:r>
            <a:r>
              <a:rPr lang="zh-CN" altLang="en-US" dirty="0"/>
              <a:t>贝塞尔公式法 </a:t>
            </a:r>
            <a:endParaRPr lang="zh-CN" altLang="en-US" dirty="0"/>
          </a:p>
          <a:p>
            <a:pPr marL="609600" indent="-609600" eaLnBrk="1" hangingPunct="1">
              <a:buNone/>
            </a:pPr>
            <a:r>
              <a:rPr lang="zh-CN" altLang="en-US" dirty="0"/>
              <a:t>第一步：按设定的条件和方法作多次重复性试验取得若干个测量数据（观测列）</a:t>
            </a:r>
            <a:endParaRPr lang="zh-CN" altLang="en-US" dirty="0"/>
          </a:p>
          <a:p>
            <a:pPr marL="609600" indent="-609600" eaLnBrk="1" hangingPunct="1">
              <a:buNone/>
            </a:pPr>
            <a:r>
              <a:rPr lang="zh-CN" altLang="en-US" dirty="0"/>
              <a:t>第二步：求这些数据的平均值</a:t>
            </a:r>
            <a:endParaRPr lang="zh-CN" altLang="en-US" dirty="0"/>
          </a:p>
          <a:p>
            <a:pPr marL="609600" indent="-609600" eaLnBrk="1" hangingPunct="1">
              <a:buNone/>
            </a:pPr>
            <a:endParaRPr lang="zh-CN" altLang="en-US" dirty="0"/>
          </a:p>
          <a:p>
            <a:pPr marL="609600" indent="-609600" eaLnBrk="1" hangingPunct="1">
              <a:buNone/>
            </a:pPr>
            <a:r>
              <a:rPr lang="zh-CN" altLang="en-US" dirty="0"/>
              <a:t>                                   </a:t>
            </a:r>
            <a:r>
              <a:rPr lang="en-US" altLang="zh-CN" dirty="0"/>
              <a:t>n</a:t>
            </a:r>
            <a:r>
              <a:rPr lang="zh-CN" altLang="en-US" dirty="0"/>
              <a:t>为测量值个数</a:t>
            </a:r>
            <a:endParaRPr lang="zh-CN" altLang="en-US" dirty="0"/>
          </a:p>
        </p:txBody>
      </p:sp>
      <p:sp>
        <p:nvSpPr>
          <p:cNvPr id="71684"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1685" name="Object 4"/>
          <p:cNvGraphicFramePr>
            <a:graphicFrameLocks noChangeAspect="1"/>
          </p:cNvGraphicFramePr>
          <p:nvPr/>
        </p:nvGraphicFramePr>
        <p:xfrm>
          <a:off x="3563938" y="4652963"/>
          <a:ext cx="1655762" cy="1081087"/>
        </p:xfrm>
        <a:graphic>
          <a:graphicData uri="http://schemas.openxmlformats.org/presentationml/2006/ole">
            <mc:AlternateContent xmlns:mc="http://schemas.openxmlformats.org/markup-compatibility/2006">
              <mc:Choice xmlns:v="urn:schemas-microsoft-com:vml" Requires="v">
                <p:oleObj spid="_x0000_s3112" name="" r:id="rId1" imgW="622300" imgH="609600" progId="Equation.3">
                  <p:embed/>
                </p:oleObj>
              </mc:Choice>
              <mc:Fallback>
                <p:oleObj name="" r:id="rId1" imgW="622300" imgH="609600" progId="Equation.3">
                  <p:embed/>
                  <p:pic>
                    <p:nvPicPr>
                      <p:cNvPr id="0" name="图片 3111"/>
                      <p:cNvPicPr/>
                      <p:nvPr/>
                    </p:nvPicPr>
                    <p:blipFill>
                      <a:blip r:embed="rId2"/>
                      <a:stretch>
                        <a:fillRect/>
                      </a:stretch>
                    </p:blipFill>
                    <p:spPr>
                      <a:xfrm>
                        <a:off x="3563938" y="4652963"/>
                        <a:ext cx="1655762" cy="1081087"/>
                      </a:xfrm>
                      <a:prstGeom prst="rect">
                        <a:avLst/>
                      </a:prstGeom>
                      <a:noFill/>
                      <a:ln w="38100">
                        <a:noFill/>
                        <a:miter/>
                      </a:ln>
                    </p:spPr>
                  </p:pic>
                </p:oleObj>
              </mc:Fallback>
            </mc:AlternateContent>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72707" name="Rectangle 3"/>
          <p:cNvSpPr>
            <a:spLocks noGrp="1"/>
          </p:cNvSpPr>
          <p:nvPr>
            <p:ph idx="1"/>
          </p:nvPr>
        </p:nvSpPr>
        <p:spPr>
          <a:xfrm>
            <a:off x="1042988" y="1916113"/>
            <a:ext cx="7772400" cy="4114800"/>
          </a:xfrm>
          <a:ln/>
        </p:spPr>
        <p:txBody>
          <a:bodyPr vert="horz" wrap="square" lIns="91440" tIns="45720" rIns="91440" bIns="45720" anchor="t"/>
          <a:p>
            <a:pPr eaLnBrk="1" hangingPunct="1">
              <a:lnSpc>
                <a:spcPct val="80000"/>
              </a:lnSpc>
              <a:buNone/>
            </a:pPr>
            <a:r>
              <a:rPr lang="en-US" altLang="zh-CN" sz="2000" dirty="0"/>
              <a:t>4.2.1 </a:t>
            </a:r>
            <a:r>
              <a:rPr lang="zh-CN" altLang="en-US" sz="2000" dirty="0"/>
              <a:t>贝塞尔公式法 </a:t>
            </a:r>
            <a:endParaRPr lang="zh-CN" altLang="en-US" sz="2000" dirty="0"/>
          </a:p>
          <a:p>
            <a:pPr eaLnBrk="1" hangingPunct="1">
              <a:lnSpc>
                <a:spcPct val="80000"/>
              </a:lnSpc>
              <a:buNone/>
            </a:pPr>
            <a:r>
              <a:rPr lang="zh-CN" altLang="en-US" sz="2000" dirty="0"/>
              <a:t>第三步：求残差</a:t>
            </a:r>
            <a:endParaRPr lang="zh-CN" altLang="en-US" sz="2000" dirty="0"/>
          </a:p>
          <a:p>
            <a:pPr eaLnBrk="1" hangingPunct="1">
              <a:lnSpc>
                <a:spcPct val="80000"/>
              </a:lnSpc>
              <a:buNone/>
            </a:pPr>
            <a:r>
              <a:rPr lang="zh-CN" altLang="en-US" sz="2000" dirty="0"/>
              <a:t>                             </a:t>
            </a:r>
            <a:endParaRPr lang="zh-CN" altLang="en-US" sz="2000" dirty="0"/>
          </a:p>
          <a:p>
            <a:pPr eaLnBrk="1" hangingPunct="1">
              <a:lnSpc>
                <a:spcPct val="80000"/>
              </a:lnSpc>
              <a:buNone/>
            </a:pPr>
            <a:r>
              <a:rPr lang="zh-CN" altLang="en-US" sz="2000" dirty="0"/>
              <a:t>             </a:t>
            </a:r>
            <a:endParaRPr lang="zh-CN" altLang="en-US" sz="2000" dirty="0"/>
          </a:p>
          <a:p>
            <a:pPr eaLnBrk="1" hangingPunct="1">
              <a:lnSpc>
                <a:spcPct val="80000"/>
              </a:lnSpc>
              <a:buNone/>
            </a:pPr>
            <a:r>
              <a:rPr lang="zh-CN" altLang="en-US" sz="2000" dirty="0"/>
              <a:t>                           </a:t>
            </a:r>
            <a:r>
              <a:rPr lang="en-US" altLang="zh-CN" sz="2000" dirty="0"/>
              <a:t>----</a:t>
            </a:r>
            <a:r>
              <a:rPr lang="zh-CN" altLang="en-US" sz="2000" dirty="0"/>
              <a:t>希腊字母，读作 </a:t>
            </a:r>
            <a:r>
              <a:rPr lang="zh-CN" altLang="en-US" sz="2000" dirty="0">
                <a:latin typeface="Arial" panose="020B0604020202020204" pitchFamily="34" charset="0"/>
              </a:rPr>
              <a:t>“</a:t>
            </a:r>
            <a:r>
              <a:rPr lang="zh-CN" altLang="en-US" sz="2000" dirty="0"/>
              <a:t>玉普赛楞</a:t>
            </a:r>
            <a:r>
              <a:rPr lang="zh-CN" altLang="en-US" sz="2000" dirty="0">
                <a:latin typeface="Arial" panose="020B0604020202020204" pitchFamily="34" charset="0"/>
              </a:rPr>
              <a:t>”</a:t>
            </a:r>
            <a:endParaRPr lang="zh-CN" altLang="en-US" sz="2000" dirty="0"/>
          </a:p>
          <a:p>
            <a:pPr eaLnBrk="1" hangingPunct="1">
              <a:lnSpc>
                <a:spcPct val="80000"/>
              </a:lnSpc>
              <a:buNone/>
            </a:pPr>
            <a:r>
              <a:rPr lang="zh-CN" altLang="en-US" sz="2000" dirty="0"/>
              <a:t>第四步：求单次测量的标准偏差（或称单个测量值的标准偏差）</a:t>
            </a:r>
            <a:endParaRPr lang="zh-CN" altLang="en-US" sz="2000" dirty="0"/>
          </a:p>
          <a:p>
            <a:pPr eaLnBrk="1" hangingPunct="1">
              <a:lnSpc>
                <a:spcPct val="80000"/>
              </a:lnSpc>
            </a:pPr>
            <a:endParaRPr lang="zh-CN" altLang="en-US" sz="2000" dirty="0"/>
          </a:p>
          <a:p>
            <a:pPr eaLnBrk="1" hangingPunct="1">
              <a:lnSpc>
                <a:spcPct val="80000"/>
              </a:lnSpc>
            </a:pPr>
            <a:endParaRPr lang="zh-CN" altLang="en-US" sz="2000" dirty="0"/>
          </a:p>
          <a:p>
            <a:pPr eaLnBrk="1" hangingPunct="1">
              <a:lnSpc>
                <a:spcPct val="80000"/>
              </a:lnSpc>
              <a:buNone/>
            </a:pPr>
            <a:r>
              <a:rPr lang="zh-CN" altLang="en-US" sz="2000" dirty="0"/>
              <a:t>                                </a:t>
            </a:r>
            <a:endParaRPr lang="zh-CN" altLang="en-US" sz="2000" dirty="0"/>
          </a:p>
          <a:p>
            <a:pPr eaLnBrk="1" hangingPunct="1">
              <a:lnSpc>
                <a:spcPct val="80000"/>
              </a:lnSpc>
              <a:buNone/>
            </a:pPr>
            <a:endParaRPr lang="zh-CN" altLang="en-US" sz="2000" dirty="0"/>
          </a:p>
          <a:p>
            <a:pPr eaLnBrk="1" hangingPunct="1">
              <a:lnSpc>
                <a:spcPct val="80000"/>
              </a:lnSpc>
              <a:buNone/>
            </a:pPr>
            <a:r>
              <a:rPr lang="zh-CN" altLang="en-US" sz="2000" dirty="0"/>
              <a:t> 此式即为著名的贝塞尔公式。</a:t>
            </a:r>
            <a:endParaRPr lang="zh-CN" altLang="en-US" sz="2000" dirty="0"/>
          </a:p>
          <a:p>
            <a:pPr eaLnBrk="1" hangingPunct="1">
              <a:lnSpc>
                <a:spcPct val="80000"/>
              </a:lnSpc>
              <a:buNone/>
            </a:pPr>
            <a:r>
              <a:rPr lang="zh-CN" altLang="en-US" sz="2000" dirty="0"/>
              <a:t>                              </a:t>
            </a:r>
            <a:endParaRPr lang="zh-CN" altLang="en-US" sz="2000" dirty="0"/>
          </a:p>
          <a:p>
            <a:pPr eaLnBrk="1" hangingPunct="1">
              <a:lnSpc>
                <a:spcPct val="80000"/>
              </a:lnSpc>
              <a:buNone/>
            </a:pPr>
            <a:r>
              <a:rPr lang="zh-CN" altLang="en-US" sz="2000" dirty="0"/>
              <a:t>                     </a:t>
            </a:r>
            <a:r>
              <a:rPr lang="en-US" altLang="zh-CN" sz="2000" dirty="0"/>
              <a:t>n-1=    </a:t>
            </a:r>
            <a:r>
              <a:rPr lang="zh-CN" altLang="en-US" sz="2000" dirty="0"/>
              <a:t>（希腊字母，读作</a:t>
            </a:r>
            <a:r>
              <a:rPr lang="zh-CN" altLang="en-US" sz="2000" dirty="0">
                <a:latin typeface="Arial" panose="020B0604020202020204" pitchFamily="34" charset="0"/>
              </a:rPr>
              <a:t>“</a:t>
            </a:r>
            <a:r>
              <a:rPr lang="zh-CN" altLang="en-US" sz="2000" dirty="0"/>
              <a:t>牛</a:t>
            </a:r>
            <a:r>
              <a:rPr lang="zh-CN" altLang="en-US" sz="2000" dirty="0">
                <a:latin typeface="Arial" panose="020B0604020202020204" pitchFamily="34" charset="0"/>
              </a:rPr>
              <a:t>”</a:t>
            </a:r>
            <a:r>
              <a:rPr lang="zh-CN" altLang="en-US" sz="2000" dirty="0"/>
              <a:t>）称为自由度</a:t>
            </a:r>
            <a:endParaRPr lang="zh-CN" altLang="en-US" sz="2000" dirty="0"/>
          </a:p>
        </p:txBody>
      </p:sp>
      <p:sp>
        <p:nvSpPr>
          <p:cNvPr id="72708"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sp>
        <p:nvSpPr>
          <p:cNvPr id="72709" name="Rectangle 10"/>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2710" name="Object 9"/>
          <p:cNvGraphicFramePr>
            <a:graphicFrameLocks noChangeAspect="1"/>
          </p:cNvGraphicFramePr>
          <p:nvPr/>
        </p:nvGraphicFramePr>
        <p:xfrm>
          <a:off x="2843213" y="3213100"/>
          <a:ext cx="374650" cy="431800"/>
        </p:xfrm>
        <a:graphic>
          <a:graphicData uri="http://schemas.openxmlformats.org/presentationml/2006/ole">
            <mc:AlternateContent xmlns:mc="http://schemas.openxmlformats.org/markup-compatibility/2006">
              <mc:Choice xmlns:v="urn:schemas-microsoft-com:vml" Requires="v">
                <p:oleObj spid="_x0000_s3110" name="" r:id="rId1" imgW="127000" imgH="139700" progId="Equation.3">
                  <p:embed/>
                </p:oleObj>
              </mc:Choice>
              <mc:Fallback>
                <p:oleObj name="" r:id="rId1" imgW="127000" imgH="139700" progId="Equation.3">
                  <p:embed/>
                  <p:pic>
                    <p:nvPicPr>
                      <p:cNvPr id="0" name="图片 3109"/>
                      <p:cNvPicPr/>
                      <p:nvPr/>
                    </p:nvPicPr>
                    <p:blipFill>
                      <a:blip r:embed="rId2"/>
                      <a:stretch>
                        <a:fillRect/>
                      </a:stretch>
                    </p:blipFill>
                    <p:spPr>
                      <a:xfrm>
                        <a:off x="2843213" y="3213100"/>
                        <a:ext cx="374650" cy="431800"/>
                      </a:xfrm>
                      <a:prstGeom prst="rect">
                        <a:avLst/>
                      </a:prstGeom>
                      <a:noFill/>
                      <a:ln w="38100">
                        <a:noFill/>
                        <a:miter/>
                      </a:ln>
                    </p:spPr>
                  </p:pic>
                </p:oleObj>
              </mc:Fallback>
            </mc:AlternateContent>
          </a:graphicData>
        </a:graphic>
      </p:graphicFrame>
      <p:sp>
        <p:nvSpPr>
          <p:cNvPr id="72711" name="Rectangle 12"/>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2712" name="Object 11"/>
          <p:cNvGraphicFramePr>
            <a:graphicFrameLocks noChangeAspect="1"/>
          </p:cNvGraphicFramePr>
          <p:nvPr/>
        </p:nvGraphicFramePr>
        <p:xfrm>
          <a:off x="3203575" y="2492375"/>
          <a:ext cx="1900238" cy="668338"/>
        </p:xfrm>
        <a:graphic>
          <a:graphicData uri="http://schemas.openxmlformats.org/presentationml/2006/ole">
            <mc:AlternateContent xmlns:mc="http://schemas.openxmlformats.org/markup-compatibility/2006">
              <mc:Choice xmlns:v="urn:schemas-microsoft-com:vml" Requires="v">
                <p:oleObj spid="_x0000_s3111" name="" r:id="rId3" imgW="673100" imgH="241300" progId="Equation.3">
                  <p:embed/>
                </p:oleObj>
              </mc:Choice>
              <mc:Fallback>
                <p:oleObj name="" r:id="rId3" imgW="673100" imgH="241300" progId="Equation.3">
                  <p:embed/>
                  <p:pic>
                    <p:nvPicPr>
                      <p:cNvPr id="0" name="图片 3110"/>
                      <p:cNvPicPr/>
                      <p:nvPr/>
                    </p:nvPicPr>
                    <p:blipFill>
                      <a:blip r:embed="rId4"/>
                      <a:stretch>
                        <a:fillRect/>
                      </a:stretch>
                    </p:blipFill>
                    <p:spPr>
                      <a:xfrm>
                        <a:off x="3203575" y="2492375"/>
                        <a:ext cx="1900238" cy="668338"/>
                      </a:xfrm>
                      <a:prstGeom prst="rect">
                        <a:avLst/>
                      </a:prstGeom>
                      <a:noFill/>
                      <a:ln w="38100">
                        <a:noFill/>
                        <a:miter/>
                      </a:ln>
                    </p:spPr>
                  </p:pic>
                </p:oleObj>
              </mc:Fallback>
            </mc:AlternateContent>
          </a:graphicData>
        </a:graphic>
      </p:graphicFrame>
      <p:sp>
        <p:nvSpPr>
          <p:cNvPr id="72713" name="Rectangle 14"/>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2714" name="Object 13"/>
          <p:cNvGraphicFramePr>
            <a:graphicFrameLocks noChangeAspect="1"/>
          </p:cNvGraphicFramePr>
          <p:nvPr/>
        </p:nvGraphicFramePr>
        <p:xfrm>
          <a:off x="1979613" y="3789363"/>
          <a:ext cx="3673475" cy="1150937"/>
        </p:xfrm>
        <a:graphic>
          <a:graphicData uri="http://schemas.openxmlformats.org/presentationml/2006/ole">
            <mc:AlternateContent xmlns:mc="http://schemas.openxmlformats.org/markup-compatibility/2006">
              <mc:Choice xmlns:v="urn:schemas-microsoft-com:vml" Requires="v">
                <p:oleObj spid="_x0000_s3114" name="" r:id="rId5" imgW="1993900" imgH="660400" progId="Equation.3">
                  <p:embed/>
                </p:oleObj>
              </mc:Choice>
              <mc:Fallback>
                <p:oleObj name="" r:id="rId5" imgW="1993900" imgH="660400" progId="Equation.3">
                  <p:embed/>
                  <p:pic>
                    <p:nvPicPr>
                      <p:cNvPr id="0" name="图片 3113"/>
                      <p:cNvPicPr/>
                      <p:nvPr/>
                    </p:nvPicPr>
                    <p:blipFill>
                      <a:blip r:embed="rId6"/>
                      <a:stretch>
                        <a:fillRect/>
                      </a:stretch>
                    </p:blipFill>
                    <p:spPr>
                      <a:xfrm>
                        <a:off x="1979613" y="3789363"/>
                        <a:ext cx="3673475" cy="1150937"/>
                      </a:xfrm>
                      <a:prstGeom prst="rect">
                        <a:avLst/>
                      </a:prstGeom>
                      <a:noFill/>
                      <a:ln w="38100">
                        <a:noFill/>
                        <a:miter/>
                      </a:ln>
                    </p:spPr>
                  </p:pic>
                </p:oleObj>
              </mc:Fallback>
            </mc:AlternateContent>
          </a:graphicData>
        </a:graphic>
      </p:graphicFrame>
      <p:sp>
        <p:nvSpPr>
          <p:cNvPr id="72715" name="Rectangle 16"/>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2716" name="Object 15"/>
          <p:cNvGraphicFramePr>
            <a:graphicFrameLocks noChangeAspect="1"/>
          </p:cNvGraphicFramePr>
          <p:nvPr/>
        </p:nvGraphicFramePr>
        <p:xfrm>
          <a:off x="3563938" y="5661025"/>
          <a:ext cx="373062" cy="430213"/>
        </p:xfrm>
        <a:graphic>
          <a:graphicData uri="http://schemas.openxmlformats.org/presentationml/2006/ole">
            <mc:AlternateContent xmlns:mc="http://schemas.openxmlformats.org/markup-compatibility/2006">
              <mc:Choice xmlns:v="urn:schemas-microsoft-com:vml" Requires="v">
                <p:oleObj spid="_x0000_s3116" name="" r:id="rId7" imgW="127000" imgH="139700" progId="Equation.3">
                  <p:embed/>
                </p:oleObj>
              </mc:Choice>
              <mc:Fallback>
                <p:oleObj name="" r:id="rId7" imgW="127000" imgH="139700" progId="Equation.3">
                  <p:embed/>
                  <p:pic>
                    <p:nvPicPr>
                      <p:cNvPr id="0" name="图片 3115"/>
                      <p:cNvPicPr/>
                      <p:nvPr/>
                    </p:nvPicPr>
                    <p:blipFill>
                      <a:blip r:embed="rId8"/>
                      <a:stretch>
                        <a:fillRect/>
                      </a:stretch>
                    </p:blipFill>
                    <p:spPr>
                      <a:xfrm>
                        <a:off x="3563938" y="5661025"/>
                        <a:ext cx="373062" cy="430213"/>
                      </a:xfrm>
                      <a:prstGeom prst="rect">
                        <a:avLst/>
                      </a:prstGeom>
                      <a:noFill/>
                      <a:ln w="38100">
                        <a:noFill/>
                        <a:miter/>
                      </a:ln>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p:cNvSpPr>
          <p:nvPr>
            <p:ph type="title"/>
          </p:nvPr>
        </p:nvSpPr>
        <p:spPr>
          <a:ln/>
        </p:spPr>
        <p:txBody>
          <a:bodyPr vert="horz" wrap="square" lIns="91440" tIns="45720" rIns="91440" bIns="45720" anchor="b"/>
          <a:p>
            <a:pPr eaLnBrk="1" hangingPunct="1"/>
            <a:r>
              <a:rPr lang="en-US" altLang="zh-CN" dirty="0"/>
              <a:t>    </a:t>
            </a:r>
            <a:r>
              <a:rPr lang="zh-CN" altLang="en-US" dirty="0"/>
              <a:t>第一部分   预备知识</a:t>
            </a:r>
            <a:endParaRPr lang="zh-CN" altLang="en-US" dirty="0"/>
          </a:p>
        </p:txBody>
      </p:sp>
      <p:sp>
        <p:nvSpPr>
          <p:cNvPr id="9219" name="Rectangle 3"/>
          <p:cNvSpPr>
            <a:spLocks noGrp="1"/>
          </p:cNvSpPr>
          <p:nvPr>
            <p:ph idx="1"/>
          </p:nvPr>
        </p:nvSpPr>
        <p:spPr>
          <a:ln/>
        </p:spPr>
        <p:txBody>
          <a:bodyPr vert="horz" wrap="square" lIns="91440" tIns="45720" rIns="91440" bIns="45720" anchor="t"/>
          <a:p>
            <a:pPr eaLnBrk="1" hangingPunct="1"/>
            <a:r>
              <a:rPr lang="zh-CN" altLang="en-US" dirty="0"/>
              <a:t>概率</a:t>
            </a:r>
            <a:r>
              <a:rPr lang="en-US" altLang="zh-CN" dirty="0"/>
              <a:t>p</a:t>
            </a:r>
            <a:r>
              <a:rPr lang="zh-CN" altLang="en-US" dirty="0"/>
              <a:t>是频率</a:t>
            </a:r>
            <a:r>
              <a:rPr lang="en-US" altLang="zh-CN" dirty="0"/>
              <a:t>f</a:t>
            </a:r>
            <a:r>
              <a:rPr lang="zh-CN" altLang="en-US" dirty="0"/>
              <a:t>的极限值。 </a:t>
            </a:r>
            <a:endParaRPr lang="zh-CN" altLang="en-US" dirty="0"/>
          </a:p>
          <a:p>
            <a:pPr eaLnBrk="1" hangingPunct="1">
              <a:buNone/>
            </a:pPr>
            <a:endParaRPr lang="zh-CN" altLang="en-US" dirty="0"/>
          </a:p>
          <a:p>
            <a:pPr eaLnBrk="1" hangingPunct="1">
              <a:buNone/>
            </a:pPr>
            <a:r>
              <a:rPr lang="zh-CN" altLang="en-US" dirty="0"/>
              <a:t>   对于必然事件，概率</a:t>
            </a:r>
            <a:r>
              <a:rPr lang="en-US" altLang="zh-CN" dirty="0"/>
              <a:t>p=1</a:t>
            </a:r>
            <a:r>
              <a:rPr lang="zh-CN" altLang="en-US" dirty="0"/>
              <a:t>； </a:t>
            </a:r>
            <a:endParaRPr lang="zh-CN" altLang="en-US" dirty="0"/>
          </a:p>
          <a:p>
            <a:pPr eaLnBrk="1" hangingPunct="1">
              <a:buNone/>
            </a:pPr>
            <a:r>
              <a:rPr lang="zh-CN" altLang="en-US" dirty="0"/>
              <a:t>   对于不可能事件，概率</a:t>
            </a:r>
            <a:r>
              <a:rPr lang="en-US" altLang="zh-CN" dirty="0"/>
              <a:t>p=0</a:t>
            </a:r>
            <a:r>
              <a:rPr lang="zh-CN" altLang="en-US" dirty="0"/>
              <a:t>； </a:t>
            </a:r>
            <a:endParaRPr lang="zh-CN" altLang="en-US" dirty="0"/>
          </a:p>
          <a:p>
            <a:pPr eaLnBrk="1" hangingPunct="1">
              <a:buNone/>
            </a:pPr>
            <a:r>
              <a:rPr lang="zh-CN" altLang="en-US" dirty="0"/>
              <a:t>   对于随机事件，则</a:t>
            </a:r>
            <a:r>
              <a:rPr lang="en-US" altLang="zh-CN" dirty="0"/>
              <a:t>0&lt;P&lt;1</a:t>
            </a:r>
            <a:r>
              <a:rPr lang="zh-CN" altLang="en-US" dirty="0"/>
              <a:t>。 </a:t>
            </a:r>
            <a:endParaRPr lang="zh-CN" altLang="en-US" dirty="0"/>
          </a:p>
          <a:p>
            <a:pPr eaLnBrk="1" hangingPunct="1">
              <a:buNone/>
            </a:pPr>
            <a:r>
              <a:rPr lang="zh-CN" altLang="en-US" dirty="0"/>
              <a:t>   注： 对于概率</a:t>
            </a:r>
            <a:r>
              <a:rPr lang="en-US" altLang="zh-CN" dirty="0"/>
              <a:t>P </a:t>
            </a:r>
            <a:r>
              <a:rPr lang="zh-CN" altLang="en-US" dirty="0"/>
              <a:t>一定是非负数。</a:t>
            </a:r>
            <a:endParaRPr lang="zh-CN" altLang="en-US" dirty="0"/>
          </a:p>
          <a:p>
            <a:pPr eaLnBrk="1" hangingPunct="1">
              <a:buNone/>
            </a:pPr>
            <a:endParaRPr lang="en-US" altLang="zh-CN"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3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73731" name="Rectangle 3"/>
          <p:cNvSpPr>
            <a:spLocks noGrp="1"/>
          </p:cNvSpPr>
          <p:nvPr>
            <p:ph idx="1"/>
          </p:nvPr>
        </p:nvSpPr>
        <p:spPr>
          <a:ln/>
        </p:spPr>
        <p:txBody>
          <a:bodyPr vert="horz" wrap="square" lIns="91440" tIns="45720" rIns="91440" bIns="45720" anchor="t"/>
          <a:p>
            <a:pPr eaLnBrk="1" hangingPunct="1"/>
            <a:r>
              <a:rPr lang="en-US" altLang="zh-CN" dirty="0"/>
              <a:t>4.2.1 </a:t>
            </a:r>
            <a:r>
              <a:rPr lang="zh-CN" altLang="en-US" dirty="0"/>
              <a:t>贝塞尔公式法</a:t>
            </a:r>
            <a:endParaRPr lang="zh-CN" altLang="en-US" dirty="0"/>
          </a:p>
          <a:p>
            <a:pPr eaLnBrk="1" hangingPunct="1">
              <a:buNone/>
            </a:pPr>
            <a:r>
              <a:rPr lang="zh-CN" altLang="en-US" dirty="0"/>
              <a:t>第五步：求标准不确定度</a:t>
            </a:r>
            <a:endParaRPr lang="zh-CN" altLang="en-US" dirty="0"/>
          </a:p>
          <a:p>
            <a:pPr eaLnBrk="1" hangingPunct="1">
              <a:buNone/>
            </a:pPr>
            <a:endParaRPr lang="zh-CN" altLang="en-US" dirty="0"/>
          </a:p>
          <a:p>
            <a:pPr eaLnBrk="1" hangingPunct="1">
              <a:buNone/>
            </a:pPr>
            <a:r>
              <a:rPr lang="zh-CN" altLang="en-US" dirty="0"/>
              <a:t>第六步：若以平均值表示测量结果，则应  </a:t>
            </a:r>
            <a:endParaRPr lang="zh-CN" altLang="en-US" dirty="0"/>
          </a:p>
          <a:p>
            <a:pPr eaLnBrk="1" hangingPunct="1">
              <a:buNone/>
            </a:pPr>
            <a:r>
              <a:rPr lang="zh-CN" altLang="en-US" dirty="0"/>
              <a:t>            计算平均值的标准偏差。 </a:t>
            </a:r>
            <a:endParaRPr lang="zh-CN" altLang="en-US" dirty="0"/>
          </a:p>
          <a:p>
            <a:pPr eaLnBrk="1" hangingPunct="1">
              <a:buNone/>
            </a:pPr>
            <a:r>
              <a:rPr lang="zh-CN" altLang="en-US" dirty="0"/>
              <a:t>           </a:t>
            </a:r>
            <a:endParaRPr lang="zh-CN" altLang="en-US" dirty="0"/>
          </a:p>
        </p:txBody>
      </p:sp>
      <p:sp>
        <p:nvSpPr>
          <p:cNvPr id="73732" name="Rectangle 5"/>
          <p:cNvSpPr/>
          <p:nvPr/>
        </p:nvSpPr>
        <p:spPr>
          <a:xfrm>
            <a:off x="0" y="3309938"/>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3733" name="Object 4"/>
          <p:cNvGraphicFramePr>
            <a:graphicFrameLocks noChangeAspect="1"/>
          </p:cNvGraphicFramePr>
          <p:nvPr/>
        </p:nvGraphicFramePr>
        <p:xfrm>
          <a:off x="3348038" y="3068638"/>
          <a:ext cx="2089150" cy="725487"/>
        </p:xfrm>
        <a:graphic>
          <a:graphicData uri="http://schemas.openxmlformats.org/presentationml/2006/ole">
            <mc:AlternateContent xmlns:mc="http://schemas.openxmlformats.org/markup-compatibility/2006">
              <mc:Choice xmlns:v="urn:schemas-microsoft-com:vml" Requires="v">
                <p:oleObj spid="_x0000_s3118" name="" r:id="rId1" imgW="685800" imgH="241300" progId="Equation.3">
                  <p:embed/>
                </p:oleObj>
              </mc:Choice>
              <mc:Fallback>
                <p:oleObj name="" r:id="rId1" imgW="685800" imgH="241300" progId="Equation.3">
                  <p:embed/>
                  <p:pic>
                    <p:nvPicPr>
                      <p:cNvPr id="0" name="图片 3117"/>
                      <p:cNvPicPr/>
                      <p:nvPr/>
                    </p:nvPicPr>
                    <p:blipFill>
                      <a:blip r:embed="rId2"/>
                      <a:stretch>
                        <a:fillRect/>
                      </a:stretch>
                    </p:blipFill>
                    <p:spPr>
                      <a:xfrm>
                        <a:off x="3348038" y="3068638"/>
                        <a:ext cx="2089150" cy="725487"/>
                      </a:xfrm>
                      <a:prstGeom prst="rect">
                        <a:avLst/>
                      </a:prstGeom>
                      <a:noFill/>
                      <a:ln w="38100">
                        <a:noFill/>
                        <a:miter/>
                      </a:ln>
                    </p:spPr>
                  </p:pic>
                </p:oleObj>
              </mc:Fallback>
            </mc:AlternateContent>
          </a:graphicData>
        </a:graphic>
      </p:graphicFrame>
      <p:sp>
        <p:nvSpPr>
          <p:cNvPr id="73734"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3735" name="Object 6"/>
          <p:cNvGraphicFramePr>
            <a:graphicFrameLocks noChangeAspect="1"/>
          </p:cNvGraphicFramePr>
          <p:nvPr/>
        </p:nvGraphicFramePr>
        <p:xfrm>
          <a:off x="3203575" y="4941888"/>
          <a:ext cx="2808288" cy="850900"/>
        </p:xfrm>
        <a:graphic>
          <a:graphicData uri="http://schemas.openxmlformats.org/presentationml/2006/ole">
            <mc:AlternateContent xmlns:mc="http://schemas.openxmlformats.org/markup-compatibility/2006">
              <mc:Choice xmlns:v="urn:schemas-microsoft-com:vml" Requires="v">
                <p:oleObj spid="_x0000_s3115" name="" r:id="rId3" imgW="1130300" imgH="419100" progId="Equation.3">
                  <p:embed/>
                </p:oleObj>
              </mc:Choice>
              <mc:Fallback>
                <p:oleObj name="" r:id="rId3" imgW="1130300" imgH="419100" progId="Equation.3">
                  <p:embed/>
                  <p:pic>
                    <p:nvPicPr>
                      <p:cNvPr id="0" name="图片 3114"/>
                      <p:cNvPicPr/>
                      <p:nvPr/>
                    </p:nvPicPr>
                    <p:blipFill>
                      <a:blip r:embed="rId4"/>
                      <a:stretch>
                        <a:fillRect/>
                      </a:stretch>
                    </p:blipFill>
                    <p:spPr>
                      <a:xfrm>
                        <a:off x="3203575" y="4941888"/>
                        <a:ext cx="2808288" cy="850900"/>
                      </a:xfrm>
                      <a:prstGeom prst="rect">
                        <a:avLst/>
                      </a:prstGeom>
                      <a:noFill/>
                      <a:ln w="38100">
                        <a:noFill/>
                        <a:miter/>
                      </a:ln>
                    </p:spPr>
                  </p:pic>
                </p:oleObj>
              </mc:Fallback>
            </mc:AlternateContent>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74755" name="Rectangle 3"/>
          <p:cNvSpPr>
            <a:spLocks noGrp="1"/>
          </p:cNvSpPr>
          <p:nvPr>
            <p:ph idx="1"/>
          </p:nvPr>
        </p:nvSpPr>
        <p:spPr>
          <a:ln/>
        </p:spPr>
        <p:txBody>
          <a:bodyPr vert="horz" wrap="square" lIns="91440" tIns="45720" rIns="91440" bIns="45720" anchor="t"/>
          <a:p>
            <a:pPr eaLnBrk="1" hangingPunct="1">
              <a:lnSpc>
                <a:spcPct val="90000"/>
              </a:lnSpc>
            </a:pPr>
            <a:r>
              <a:rPr lang="en-US" altLang="zh-CN" sz="2800" dirty="0"/>
              <a:t>4.2.1 </a:t>
            </a:r>
            <a:r>
              <a:rPr lang="zh-CN" altLang="en-US" sz="2800" dirty="0"/>
              <a:t>贝塞尔公式法注意事项</a:t>
            </a:r>
            <a:endParaRPr lang="zh-CN" altLang="en-US" sz="2800" dirty="0"/>
          </a:p>
          <a:p>
            <a:pPr eaLnBrk="1" hangingPunct="1">
              <a:lnSpc>
                <a:spcPct val="90000"/>
              </a:lnSpc>
              <a:buNone/>
            </a:pPr>
            <a:r>
              <a:rPr lang="zh-CN" altLang="en-US" sz="2800" dirty="0"/>
              <a:t>   贝塞尔法是最常用的计算实验标准差的方法，但这里的多次测量必须在重复测量条件下进行： </a:t>
            </a:r>
            <a:endParaRPr lang="zh-CN" altLang="en-US" sz="2800" dirty="0"/>
          </a:p>
          <a:p>
            <a:pPr eaLnBrk="1" hangingPunct="1">
              <a:lnSpc>
                <a:spcPct val="90000"/>
              </a:lnSpc>
              <a:buNone/>
            </a:pPr>
            <a:r>
              <a:rPr lang="zh-CN" altLang="en-US" sz="2800" dirty="0"/>
              <a:t>   </a:t>
            </a:r>
            <a:r>
              <a:rPr lang="en-US" altLang="zh-CN" sz="2800" dirty="0"/>
              <a:t>a </a:t>
            </a:r>
            <a:r>
              <a:rPr lang="zh-CN" altLang="en-US" sz="2800" dirty="0"/>
              <a:t>相同的测量程序； </a:t>
            </a:r>
            <a:endParaRPr lang="zh-CN" altLang="en-US" sz="2800" dirty="0"/>
          </a:p>
          <a:p>
            <a:pPr eaLnBrk="1" hangingPunct="1">
              <a:lnSpc>
                <a:spcPct val="90000"/>
              </a:lnSpc>
              <a:buNone/>
            </a:pPr>
            <a:r>
              <a:rPr lang="zh-CN" altLang="en-US" sz="2800" dirty="0"/>
              <a:t>   </a:t>
            </a:r>
            <a:r>
              <a:rPr lang="en-US" altLang="zh-CN" sz="2800" dirty="0"/>
              <a:t>b </a:t>
            </a:r>
            <a:r>
              <a:rPr lang="zh-CN" altLang="en-US" sz="2800" dirty="0"/>
              <a:t>相同的测量人员； </a:t>
            </a:r>
            <a:endParaRPr lang="zh-CN" altLang="en-US" sz="2800" dirty="0"/>
          </a:p>
          <a:p>
            <a:pPr eaLnBrk="1" hangingPunct="1">
              <a:lnSpc>
                <a:spcPct val="90000"/>
              </a:lnSpc>
              <a:buNone/>
            </a:pPr>
            <a:r>
              <a:rPr lang="zh-CN" altLang="en-US" sz="2800" dirty="0"/>
              <a:t>   </a:t>
            </a:r>
            <a:r>
              <a:rPr lang="en-US" altLang="zh-CN" sz="2800" dirty="0"/>
              <a:t>c </a:t>
            </a:r>
            <a:r>
              <a:rPr lang="zh-CN" altLang="en-US" sz="2800" dirty="0"/>
              <a:t>在相同条件下使用相同的测量设备； </a:t>
            </a:r>
            <a:endParaRPr lang="zh-CN" altLang="en-US" sz="2800" dirty="0"/>
          </a:p>
          <a:p>
            <a:pPr eaLnBrk="1" hangingPunct="1">
              <a:lnSpc>
                <a:spcPct val="90000"/>
              </a:lnSpc>
              <a:buNone/>
            </a:pPr>
            <a:r>
              <a:rPr lang="zh-CN" altLang="en-US" sz="2800" dirty="0"/>
              <a:t>   </a:t>
            </a:r>
            <a:r>
              <a:rPr lang="en-US" altLang="zh-CN" sz="2800" dirty="0"/>
              <a:t>d </a:t>
            </a:r>
            <a:r>
              <a:rPr lang="zh-CN" altLang="en-US" sz="2800" dirty="0"/>
              <a:t>相同的地点； </a:t>
            </a:r>
            <a:endParaRPr lang="zh-CN" altLang="en-US" sz="2800" dirty="0"/>
          </a:p>
          <a:p>
            <a:pPr eaLnBrk="1" hangingPunct="1">
              <a:lnSpc>
                <a:spcPct val="90000"/>
              </a:lnSpc>
              <a:buNone/>
            </a:pPr>
            <a:r>
              <a:rPr lang="zh-CN" altLang="en-US" sz="2800" dirty="0"/>
              <a:t>  </a:t>
            </a:r>
            <a:r>
              <a:rPr lang="en-US" altLang="zh-CN" sz="2800" dirty="0"/>
              <a:t>e </a:t>
            </a:r>
            <a:r>
              <a:rPr lang="zh-CN" altLang="en-US" sz="2800" dirty="0"/>
              <a:t>短时间内重复测量，所谓短时间，一般理解  为其它条件能充分保证的时间。 </a:t>
            </a:r>
            <a:endParaRPr lang="zh-CN" altLang="en-US" sz="28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8"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75779" name="Rectangle 3"/>
          <p:cNvSpPr>
            <a:spLocks noGrp="1"/>
          </p:cNvSpPr>
          <p:nvPr>
            <p:ph idx="1"/>
          </p:nvPr>
        </p:nvSpPr>
        <p:spPr>
          <a:ln/>
        </p:spPr>
        <p:txBody>
          <a:bodyPr vert="horz" wrap="square" lIns="91440" tIns="45720" rIns="91440" bIns="45720" anchor="t"/>
          <a:p>
            <a:pPr eaLnBrk="1" hangingPunct="1">
              <a:lnSpc>
                <a:spcPct val="90000"/>
              </a:lnSpc>
            </a:pPr>
            <a:r>
              <a:rPr lang="en-US" altLang="zh-CN" sz="2400" dirty="0"/>
              <a:t>4.2.2 </a:t>
            </a:r>
            <a:r>
              <a:rPr lang="zh-CN" altLang="en-US" sz="2400" dirty="0"/>
              <a:t>合并样本偏差法</a:t>
            </a:r>
            <a:endParaRPr lang="zh-CN" altLang="en-US" sz="2400" dirty="0"/>
          </a:p>
          <a:p>
            <a:pPr eaLnBrk="1" hangingPunct="1">
              <a:lnSpc>
                <a:spcPct val="90000"/>
              </a:lnSpc>
              <a:buNone/>
            </a:pPr>
            <a:r>
              <a:rPr lang="zh-CN" altLang="en-US" sz="2400" dirty="0"/>
              <a:t>   若在重复性条件下对被测量</a:t>
            </a:r>
            <a:r>
              <a:rPr lang="en-US" altLang="zh-CN" sz="2400" dirty="0"/>
              <a:t>X</a:t>
            </a:r>
            <a:r>
              <a:rPr lang="zh-CN" altLang="en-US" sz="2400" dirty="0"/>
              <a:t>作</a:t>
            </a:r>
            <a:r>
              <a:rPr lang="en-US" altLang="zh-CN" sz="2400" dirty="0"/>
              <a:t>n</a:t>
            </a:r>
            <a:r>
              <a:rPr lang="zh-CN" altLang="en-US" sz="2400" dirty="0"/>
              <a:t>次独立观测，并且有</a:t>
            </a:r>
            <a:r>
              <a:rPr lang="en-US" altLang="zh-CN" sz="2400" dirty="0"/>
              <a:t>m</a:t>
            </a:r>
            <a:r>
              <a:rPr lang="zh-CN" altLang="en-US" sz="2400" dirty="0"/>
              <a:t>组这样的测量结果，由于每组之间测量不是连续进行的，各组之间的测量条件可能会有所不同，因此不能直接用贝塞尔公式对总共</a:t>
            </a:r>
            <a:r>
              <a:rPr lang="en-US" altLang="zh-CN" sz="2400" dirty="0"/>
              <a:t>m×n</a:t>
            </a:r>
            <a:r>
              <a:rPr lang="zh-CN" altLang="en-US" sz="2400" dirty="0"/>
              <a:t>次测量计算实验标准差，而必须计算其合并样本标准差</a:t>
            </a:r>
            <a:r>
              <a:rPr lang="en-US" altLang="zh-CN" sz="2400" dirty="0"/>
              <a:t>s</a:t>
            </a:r>
            <a:r>
              <a:rPr lang="en-US" altLang="zh-CN" sz="2400" baseline="-25000" dirty="0"/>
              <a:t>p</a:t>
            </a:r>
            <a:r>
              <a:rPr lang="en-US" altLang="zh-CN" sz="2400" dirty="0"/>
              <a:t>(x) </a:t>
            </a:r>
            <a:r>
              <a:rPr lang="zh-CN" altLang="en-US" sz="2400" dirty="0"/>
              <a:t>，合并样本标准差</a:t>
            </a:r>
            <a:r>
              <a:rPr lang="en-US" altLang="zh-CN" sz="2400" dirty="0"/>
              <a:t>s</a:t>
            </a:r>
            <a:r>
              <a:rPr lang="en-US" altLang="zh-CN" sz="2400" baseline="-25000" dirty="0"/>
              <a:t>p</a:t>
            </a:r>
            <a:r>
              <a:rPr lang="en-US" altLang="zh-CN" sz="2400" dirty="0"/>
              <a:t>(x)</a:t>
            </a:r>
            <a:r>
              <a:rPr lang="zh-CN" altLang="en-US" sz="2400" dirty="0"/>
              <a:t>可表示为：</a:t>
            </a:r>
            <a:endParaRPr lang="zh-CN" altLang="en-US" sz="2400" dirty="0"/>
          </a:p>
          <a:p>
            <a:pPr eaLnBrk="1" hangingPunct="1">
              <a:lnSpc>
                <a:spcPct val="90000"/>
              </a:lnSpc>
              <a:buNone/>
            </a:pPr>
            <a:r>
              <a:rPr lang="zh-CN" altLang="en-US" sz="2400" dirty="0"/>
              <a:t>  </a:t>
            </a:r>
            <a:endParaRPr lang="zh-CN" altLang="en-US" sz="2400" dirty="0"/>
          </a:p>
          <a:p>
            <a:pPr eaLnBrk="1" hangingPunct="1">
              <a:lnSpc>
                <a:spcPct val="90000"/>
              </a:lnSpc>
              <a:buNone/>
            </a:pPr>
            <a:r>
              <a:rPr lang="zh-CN" altLang="en-US" sz="2400" dirty="0"/>
              <a:t> </a:t>
            </a:r>
            <a:endParaRPr lang="zh-CN" altLang="en-US" sz="2400" dirty="0"/>
          </a:p>
          <a:p>
            <a:pPr eaLnBrk="1" hangingPunct="1">
              <a:lnSpc>
                <a:spcPct val="90000"/>
              </a:lnSpc>
            </a:pPr>
            <a:endParaRPr lang="zh-CN" altLang="en-US" sz="2400" dirty="0"/>
          </a:p>
          <a:p>
            <a:pPr eaLnBrk="1" hangingPunct="1">
              <a:lnSpc>
                <a:spcPct val="90000"/>
              </a:lnSpc>
              <a:buNone/>
            </a:pPr>
            <a:r>
              <a:rPr lang="zh-CN" altLang="en-US" sz="2400" dirty="0"/>
              <a:t> </a:t>
            </a:r>
            <a:endParaRPr lang="zh-CN" altLang="en-US" sz="2400" dirty="0"/>
          </a:p>
          <a:p>
            <a:pPr eaLnBrk="1" hangingPunct="1">
              <a:lnSpc>
                <a:spcPct val="90000"/>
              </a:lnSpc>
            </a:pPr>
            <a:endParaRPr lang="zh-CN" altLang="en-US" sz="2400" dirty="0"/>
          </a:p>
          <a:p>
            <a:pPr eaLnBrk="1" hangingPunct="1">
              <a:lnSpc>
                <a:spcPct val="90000"/>
              </a:lnSpc>
            </a:pPr>
            <a:endParaRPr lang="zh-CN" altLang="en-US" sz="2400" dirty="0"/>
          </a:p>
          <a:p>
            <a:pPr eaLnBrk="1" hangingPunct="1">
              <a:lnSpc>
                <a:spcPct val="90000"/>
              </a:lnSpc>
            </a:pPr>
            <a:endParaRPr lang="zh-CN" altLang="en-US" sz="2400" dirty="0"/>
          </a:p>
          <a:p>
            <a:pPr eaLnBrk="1" hangingPunct="1">
              <a:lnSpc>
                <a:spcPct val="90000"/>
              </a:lnSpc>
            </a:pPr>
            <a:endParaRPr lang="zh-CN" altLang="en-US" sz="2400" dirty="0"/>
          </a:p>
          <a:p>
            <a:pPr eaLnBrk="1" hangingPunct="1">
              <a:lnSpc>
                <a:spcPct val="90000"/>
              </a:lnSpc>
            </a:pPr>
            <a:endParaRPr lang="zh-CN" altLang="en-US" sz="2400" dirty="0"/>
          </a:p>
          <a:p>
            <a:pPr eaLnBrk="1" hangingPunct="1">
              <a:lnSpc>
                <a:spcPct val="90000"/>
              </a:lnSpc>
            </a:pPr>
            <a:endParaRPr lang="zh-CN" altLang="en-US" sz="2400" dirty="0"/>
          </a:p>
          <a:p>
            <a:pPr eaLnBrk="1" hangingPunct="1">
              <a:lnSpc>
                <a:spcPct val="90000"/>
              </a:lnSpc>
              <a:buNone/>
            </a:pPr>
            <a:endParaRPr lang="zh-CN" altLang="en-US" sz="2400" dirty="0"/>
          </a:p>
          <a:p>
            <a:pPr eaLnBrk="1" hangingPunct="1">
              <a:lnSpc>
                <a:spcPct val="90000"/>
              </a:lnSpc>
              <a:buNone/>
            </a:pPr>
            <a:endParaRPr lang="zh-CN" altLang="en-US" sz="2400" dirty="0"/>
          </a:p>
          <a:p>
            <a:pPr eaLnBrk="1" hangingPunct="1">
              <a:lnSpc>
                <a:spcPct val="90000"/>
              </a:lnSpc>
              <a:buNone/>
            </a:pPr>
            <a:endParaRPr lang="zh-CN" altLang="en-US" sz="2400" dirty="0"/>
          </a:p>
          <a:p>
            <a:pPr eaLnBrk="1" hangingPunct="1">
              <a:lnSpc>
                <a:spcPct val="90000"/>
              </a:lnSpc>
              <a:buNone/>
            </a:pPr>
            <a:endParaRPr lang="zh-CN" altLang="en-US" sz="2400" dirty="0"/>
          </a:p>
          <a:p>
            <a:pPr eaLnBrk="1" hangingPunct="1">
              <a:lnSpc>
                <a:spcPct val="90000"/>
              </a:lnSpc>
              <a:buNone/>
            </a:pPr>
            <a:endParaRPr lang="zh-CN" altLang="en-US" sz="2400" dirty="0"/>
          </a:p>
          <a:p>
            <a:pPr eaLnBrk="1" hangingPunct="1">
              <a:lnSpc>
                <a:spcPct val="90000"/>
              </a:lnSpc>
              <a:buNone/>
            </a:pPr>
            <a:endParaRPr lang="zh-CN" altLang="en-US" sz="2400" dirty="0"/>
          </a:p>
          <a:p>
            <a:pPr eaLnBrk="1" hangingPunct="1">
              <a:lnSpc>
                <a:spcPct val="90000"/>
              </a:lnSpc>
              <a:buNone/>
            </a:pPr>
            <a:endParaRPr lang="en-US" altLang="zh-CN" sz="2400" dirty="0"/>
          </a:p>
        </p:txBody>
      </p:sp>
      <p:sp>
        <p:nvSpPr>
          <p:cNvPr id="75780"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5781" name="Object 4"/>
          <p:cNvGraphicFramePr>
            <a:graphicFrameLocks noChangeAspect="1"/>
          </p:cNvGraphicFramePr>
          <p:nvPr/>
        </p:nvGraphicFramePr>
        <p:xfrm>
          <a:off x="3203575" y="4437063"/>
          <a:ext cx="3455988" cy="1511300"/>
        </p:xfrm>
        <a:graphic>
          <a:graphicData uri="http://schemas.openxmlformats.org/presentationml/2006/ole">
            <mc:AlternateContent xmlns:mc="http://schemas.openxmlformats.org/markup-compatibility/2006">
              <mc:Choice xmlns:v="urn:schemas-microsoft-com:vml" Requires="v">
                <p:oleObj spid="_x0000_s3117" name="" r:id="rId1" imgW="1638300" imgH="698500" progId="Equation.3">
                  <p:embed/>
                </p:oleObj>
              </mc:Choice>
              <mc:Fallback>
                <p:oleObj name="" r:id="rId1" imgW="1638300" imgH="698500" progId="Equation.3">
                  <p:embed/>
                  <p:pic>
                    <p:nvPicPr>
                      <p:cNvPr id="0" name="图片 3116"/>
                      <p:cNvPicPr/>
                      <p:nvPr/>
                    </p:nvPicPr>
                    <p:blipFill>
                      <a:blip r:embed="rId2"/>
                      <a:stretch>
                        <a:fillRect/>
                      </a:stretch>
                    </p:blipFill>
                    <p:spPr>
                      <a:xfrm>
                        <a:off x="3203575" y="4437063"/>
                        <a:ext cx="3455988" cy="1511300"/>
                      </a:xfrm>
                      <a:prstGeom prst="rect">
                        <a:avLst/>
                      </a:prstGeom>
                      <a:noFill/>
                      <a:ln w="38100">
                        <a:noFill/>
                        <a:miter/>
                      </a:ln>
                    </p:spPr>
                  </p:pic>
                </p:oleObj>
              </mc:Fallback>
            </mc:AlternateContent>
          </a:graphicData>
        </a:graphic>
      </p:graphicFrame>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2"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76803" name="Rectangle 3"/>
          <p:cNvSpPr>
            <a:spLocks noGrp="1"/>
          </p:cNvSpPr>
          <p:nvPr>
            <p:ph idx="1"/>
          </p:nvPr>
        </p:nvSpPr>
        <p:spPr>
          <a:ln/>
        </p:spPr>
        <p:txBody>
          <a:bodyPr vert="horz" wrap="square" lIns="91440" tIns="45720" rIns="91440" bIns="45720" anchor="t"/>
          <a:p>
            <a:pPr eaLnBrk="1" hangingPunct="1"/>
            <a:r>
              <a:rPr lang="zh-CN" altLang="en-US" dirty="0"/>
              <a:t>合并样本平均值标准不确定度</a:t>
            </a:r>
            <a:endParaRPr lang="zh-CN" altLang="en-US" dirty="0"/>
          </a:p>
          <a:p>
            <a:pPr eaLnBrk="1" hangingPunct="1"/>
            <a:endParaRPr lang="zh-CN" altLang="en-US" dirty="0"/>
          </a:p>
          <a:p>
            <a:pPr eaLnBrk="1" hangingPunct="1">
              <a:buNone/>
            </a:pPr>
            <a:r>
              <a:rPr lang="zh-CN" altLang="en-US" dirty="0"/>
              <a:t>      </a:t>
            </a:r>
            <a:endParaRPr lang="zh-CN" altLang="en-US" dirty="0"/>
          </a:p>
        </p:txBody>
      </p:sp>
      <p:sp>
        <p:nvSpPr>
          <p:cNvPr id="76804"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6805" name="Object 4"/>
          <p:cNvGraphicFramePr>
            <a:graphicFrameLocks noChangeAspect="1"/>
          </p:cNvGraphicFramePr>
          <p:nvPr/>
        </p:nvGraphicFramePr>
        <p:xfrm>
          <a:off x="3059113" y="3213100"/>
          <a:ext cx="2449512" cy="1168400"/>
        </p:xfrm>
        <a:graphic>
          <a:graphicData uri="http://schemas.openxmlformats.org/presentationml/2006/ole">
            <mc:AlternateContent xmlns:mc="http://schemas.openxmlformats.org/markup-compatibility/2006">
              <mc:Choice xmlns:v="urn:schemas-microsoft-com:vml" Requires="v">
                <p:oleObj spid="_x0000_s3113" name="" r:id="rId1" imgW="888365" imgH="444500" progId="Equation.3">
                  <p:embed/>
                </p:oleObj>
              </mc:Choice>
              <mc:Fallback>
                <p:oleObj name="" r:id="rId1" imgW="888365" imgH="444500" progId="Equation.3">
                  <p:embed/>
                  <p:pic>
                    <p:nvPicPr>
                      <p:cNvPr id="0" name="图片 3112"/>
                      <p:cNvPicPr/>
                      <p:nvPr/>
                    </p:nvPicPr>
                    <p:blipFill>
                      <a:blip r:embed="rId2"/>
                      <a:stretch>
                        <a:fillRect/>
                      </a:stretch>
                    </p:blipFill>
                    <p:spPr>
                      <a:xfrm>
                        <a:off x="3059113" y="3213100"/>
                        <a:ext cx="2449512" cy="1168400"/>
                      </a:xfrm>
                      <a:prstGeom prst="rect">
                        <a:avLst/>
                      </a:prstGeom>
                      <a:noFill/>
                      <a:ln w="38100">
                        <a:noFill/>
                        <a:miter/>
                      </a:ln>
                    </p:spPr>
                  </p:pic>
                </p:oleObj>
              </mc:Fallback>
            </mc:AlternateContent>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77827" name="Rectangle 3"/>
          <p:cNvSpPr>
            <a:spLocks noGrp="1"/>
          </p:cNvSpPr>
          <p:nvPr>
            <p:ph idx="1"/>
          </p:nvPr>
        </p:nvSpPr>
        <p:spPr>
          <a:ln/>
        </p:spPr>
        <p:txBody>
          <a:bodyPr vert="horz" wrap="square" lIns="91440" tIns="45720" rIns="91440" bIns="45720" anchor="t"/>
          <a:p>
            <a:pPr eaLnBrk="1" hangingPunct="1">
              <a:lnSpc>
                <a:spcPct val="90000"/>
              </a:lnSpc>
            </a:pPr>
            <a:r>
              <a:rPr lang="en-US" altLang="zh-CN" dirty="0"/>
              <a:t>4.2.3 </a:t>
            </a:r>
            <a:r>
              <a:rPr lang="zh-CN" altLang="en-US" dirty="0"/>
              <a:t>极差法 ：当观测列数据较少，这时候用贝塞尔公式法不合适，往往可以用极差法计算测量不确定度</a:t>
            </a:r>
            <a:endParaRPr lang="zh-CN" altLang="en-US" dirty="0"/>
          </a:p>
          <a:p>
            <a:pPr eaLnBrk="1" hangingPunct="1">
              <a:lnSpc>
                <a:spcPct val="90000"/>
              </a:lnSpc>
            </a:pPr>
            <a:endParaRPr lang="zh-CN" altLang="en-US" dirty="0"/>
          </a:p>
          <a:p>
            <a:pPr eaLnBrk="1" hangingPunct="1">
              <a:lnSpc>
                <a:spcPct val="90000"/>
              </a:lnSpc>
              <a:buNone/>
            </a:pPr>
            <a:endParaRPr lang="zh-CN" altLang="en-US" dirty="0"/>
          </a:p>
          <a:p>
            <a:pPr eaLnBrk="1" hangingPunct="1">
              <a:lnSpc>
                <a:spcPct val="90000"/>
              </a:lnSpc>
              <a:buNone/>
            </a:pPr>
            <a:r>
              <a:rPr lang="zh-CN" altLang="en-US" dirty="0"/>
              <a:t>                  </a:t>
            </a:r>
            <a:endParaRPr lang="zh-CN" altLang="en-US" dirty="0"/>
          </a:p>
          <a:p>
            <a:pPr eaLnBrk="1" hangingPunct="1">
              <a:lnSpc>
                <a:spcPct val="90000"/>
              </a:lnSpc>
              <a:buNone/>
            </a:pPr>
            <a:r>
              <a:rPr lang="zh-CN" altLang="en-US" dirty="0"/>
              <a:t>   这里               </a:t>
            </a:r>
            <a:r>
              <a:rPr lang="en-US" altLang="zh-CN" dirty="0"/>
              <a:t>c</a:t>
            </a:r>
            <a:r>
              <a:rPr lang="zh-CN" altLang="en-US" dirty="0"/>
              <a:t>为极差系数，通过下表获得</a:t>
            </a:r>
            <a:endParaRPr lang="zh-CN" altLang="en-US" dirty="0"/>
          </a:p>
        </p:txBody>
      </p:sp>
      <p:sp>
        <p:nvSpPr>
          <p:cNvPr id="77828"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sp>
        <p:nvSpPr>
          <p:cNvPr id="77829"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7830" name="Object 6"/>
          <p:cNvGraphicFramePr>
            <a:graphicFrameLocks noChangeAspect="1"/>
          </p:cNvGraphicFramePr>
          <p:nvPr/>
        </p:nvGraphicFramePr>
        <p:xfrm>
          <a:off x="2411413" y="5084763"/>
          <a:ext cx="1871662" cy="503237"/>
        </p:xfrm>
        <a:graphic>
          <a:graphicData uri="http://schemas.openxmlformats.org/presentationml/2006/ole">
            <mc:AlternateContent xmlns:mc="http://schemas.openxmlformats.org/markup-compatibility/2006">
              <mc:Choice xmlns:v="urn:schemas-microsoft-com:vml" Requires="v">
                <p:oleObj spid="_x0000_s3122" name="" r:id="rId1" imgW="1016000" imgH="228600" progId="Equation.3">
                  <p:embed/>
                </p:oleObj>
              </mc:Choice>
              <mc:Fallback>
                <p:oleObj name="" r:id="rId1" imgW="1016000" imgH="228600" progId="Equation.3">
                  <p:embed/>
                  <p:pic>
                    <p:nvPicPr>
                      <p:cNvPr id="0" name="图片 3121"/>
                      <p:cNvPicPr/>
                      <p:nvPr/>
                    </p:nvPicPr>
                    <p:blipFill>
                      <a:blip r:embed="rId2"/>
                      <a:stretch>
                        <a:fillRect/>
                      </a:stretch>
                    </p:blipFill>
                    <p:spPr>
                      <a:xfrm>
                        <a:off x="2411413" y="5084763"/>
                        <a:ext cx="1871662" cy="503237"/>
                      </a:xfrm>
                      <a:prstGeom prst="rect">
                        <a:avLst/>
                      </a:prstGeom>
                      <a:noFill/>
                      <a:ln w="38100">
                        <a:noFill/>
                        <a:miter/>
                      </a:ln>
                    </p:spPr>
                  </p:pic>
                </p:oleObj>
              </mc:Fallback>
            </mc:AlternateContent>
          </a:graphicData>
        </a:graphic>
      </p:graphicFrame>
      <p:sp>
        <p:nvSpPr>
          <p:cNvPr id="77831" name="Rectangle 9"/>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7832" name="Object 8"/>
          <p:cNvGraphicFramePr>
            <a:graphicFrameLocks noChangeAspect="1"/>
          </p:cNvGraphicFramePr>
          <p:nvPr/>
        </p:nvGraphicFramePr>
        <p:xfrm>
          <a:off x="3419475" y="3644900"/>
          <a:ext cx="2447925" cy="936625"/>
        </p:xfrm>
        <a:graphic>
          <a:graphicData uri="http://schemas.openxmlformats.org/presentationml/2006/ole">
            <mc:AlternateContent xmlns:mc="http://schemas.openxmlformats.org/markup-compatibility/2006">
              <mc:Choice xmlns:v="urn:schemas-microsoft-com:vml" Requires="v">
                <p:oleObj spid="_x0000_s3119" name="" r:id="rId3" imgW="1028065" imgH="393700" progId="Equation.3">
                  <p:embed/>
                </p:oleObj>
              </mc:Choice>
              <mc:Fallback>
                <p:oleObj name="" r:id="rId3" imgW="1028065" imgH="393700" progId="Equation.3">
                  <p:embed/>
                  <p:pic>
                    <p:nvPicPr>
                      <p:cNvPr id="0" name="图片 3118"/>
                      <p:cNvPicPr/>
                      <p:nvPr/>
                    </p:nvPicPr>
                    <p:blipFill>
                      <a:blip r:embed="rId4"/>
                      <a:stretch>
                        <a:fillRect/>
                      </a:stretch>
                    </p:blipFill>
                    <p:spPr>
                      <a:xfrm>
                        <a:off x="3419475" y="3644900"/>
                        <a:ext cx="2447925" cy="936625"/>
                      </a:xfrm>
                      <a:prstGeom prst="rect">
                        <a:avLst/>
                      </a:prstGeom>
                      <a:noFill/>
                      <a:ln w="38100">
                        <a:noFill/>
                        <a:miter/>
                      </a:ln>
                    </p:spPr>
                  </p:pic>
                </p:oleObj>
              </mc:Fallback>
            </mc:AlternateContent>
          </a:graphicData>
        </a:graphic>
      </p:graphicFrame>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5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78851" name="Rectangle 3"/>
          <p:cNvSpPr>
            <a:spLocks noGrp="1"/>
          </p:cNvSpPr>
          <p:nvPr>
            <p:ph type="body" sz="half" idx="1"/>
          </p:nvPr>
        </p:nvSpPr>
        <p:spPr>
          <a:xfrm>
            <a:off x="1182688" y="2017713"/>
            <a:ext cx="6989762" cy="4114800"/>
          </a:xfrm>
          <a:ln/>
        </p:spPr>
        <p:txBody>
          <a:bodyPr vert="horz" wrap="square" lIns="91440" tIns="45720" rIns="91440" bIns="45720" anchor="t"/>
          <a:p>
            <a:pPr eaLnBrk="1" hangingPunct="1">
              <a:buClr>
                <a:schemeClr val="folHlink"/>
              </a:buClr>
              <a:buSzPct val="60000"/>
              <a:buFont typeface="Wingdings" panose="05000000000000000000" pitchFamily="2" charset="2"/>
            </a:pPr>
            <a:r>
              <a:rPr lang="zh-CN" altLang="en-US" sz="2800" dirty="0"/>
              <a:t>依据</a:t>
            </a:r>
            <a:r>
              <a:rPr lang="en-US" altLang="zh-CN" sz="2800" dirty="0"/>
              <a:t>JJF1059.1-2012</a:t>
            </a:r>
            <a:endParaRPr lang="en-US" altLang="zh-CN" sz="2800" dirty="0"/>
          </a:p>
          <a:p>
            <a:pPr eaLnBrk="1" hangingPunct="1">
              <a:buClr>
                <a:schemeClr val="folHlink"/>
              </a:buClr>
              <a:buSzPct val="60000"/>
              <a:buFont typeface="Wingdings" panose="05000000000000000000" pitchFamily="2" charset="2"/>
            </a:pPr>
            <a:endParaRPr lang="en-US" altLang="zh-CN" sz="2800" dirty="0"/>
          </a:p>
          <a:p>
            <a:pPr eaLnBrk="1" hangingPunct="1">
              <a:buClr>
                <a:schemeClr val="folHlink"/>
              </a:buClr>
              <a:buSzPct val="60000"/>
              <a:buFont typeface="Wingdings" panose="05000000000000000000" pitchFamily="2" charset="2"/>
            </a:pPr>
            <a:endParaRPr lang="en-US" altLang="zh-CN" sz="2800" dirty="0"/>
          </a:p>
          <a:p>
            <a:pPr eaLnBrk="1" hangingPunct="1">
              <a:buClr>
                <a:schemeClr val="folHlink"/>
              </a:buClr>
              <a:buSzPct val="60000"/>
              <a:buFont typeface="Wingdings" panose="05000000000000000000" pitchFamily="2" charset="2"/>
            </a:pPr>
            <a:endParaRPr lang="en-US" altLang="zh-CN" sz="2800" dirty="0"/>
          </a:p>
          <a:p>
            <a:pPr eaLnBrk="1" hangingPunct="1">
              <a:buClr>
                <a:schemeClr val="folHlink"/>
              </a:buClr>
              <a:buSzPct val="60000"/>
              <a:buFont typeface="Wingdings" panose="05000000000000000000" pitchFamily="2" charset="2"/>
            </a:pPr>
            <a:endParaRPr lang="en-US" altLang="zh-CN" sz="2800" dirty="0"/>
          </a:p>
          <a:p>
            <a:pPr eaLnBrk="1" hangingPunct="1">
              <a:buClr>
                <a:schemeClr val="folHlink"/>
              </a:buClr>
              <a:buSzPct val="60000"/>
              <a:buFont typeface="Wingdings" panose="05000000000000000000" pitchFamily="2" charset="2"/>
            </a:pPr>
            <a:endParaRPr lang="en-US" altLang="zh-CN" sz="2800" dirty="0"/>
          </a:p>
          <a:p>
            <a:pPr eaLnBrk="1" hangingPunct="1">
              <a:buClr>
                <a:schemeClr val="folHlink"/>
              </a:buClr>
              <a:buSzPct val="60000"/>
              <a:buFont typeface="Wingdings" panose="05000000000000000000" pitchFamily="2" charset="2"/>
              <a:buNone/>
            </a:pPr>
            <a:endParaRPr lang="en-US" altLang="zh-CN" sz="2800" dirty="0"/>
          </a:p>
          <a:p>
            <a:pPr eaLnBrk="1" hangingPunct="1">
              <a:buClr>
                <a:schemeClr val="folHlink"/>
              </a:buClr>
              <a:buSzPct val="60000"/>
              <a:buFont typeface="Wingdings" panose="05000000000000000000" pitchFamily="2" charset="2"/>
              <a:buNone/>
            </a:pPr>
            <a:r>
              <a:rPr lang="en-US" altLang="zh-CN" sz="2800" dirty="0"/>
              <a:t>n</a:t>
            </a:r>
            <a:r>
              <a:rPr lang="zh-CN" altLang="en-US" sz="2800" dirty="0"/>
              <a:t>为测量次数  </a:t>
            </a:r>
            <a:r>
              <a:rPr lang="en-US" altLang="zh-CN" sz="2800" dirty="0"/>
              <a:t>c</a:t>
            </a:r>
            <a:r>
              <a:rPr lang="zh-CN" altLang="en-US" sz="2800" dirty="0"/>
              <a:t>为极差系数      为自由度</a:t>
            </a:r>
            <a:endParaRPr lang="zh-CN" altLang="en-US" sz="2800" dirty="0"/>
          </a:p>
        </p:txBody>
      </p:sp>
      <p:graphicFrame>
        <p:nvGraphicFramePr>
          <p:cNvPr id="108606" name="Group 62"/>
          <p:cNvGraphicFramePr>
            <a:graphicFrameLocks noGrp="1"/>
          </p:cNvGraphicFramePr>
          <p:nvPr>
            <p:ph sz="half" idx="1"/>
          </p:nvPr>
        </p:nvGraphicFramePr>
        <p:xfrm>
          <a:off x="1042988" y="2852738"/>
          <a:ext cx="7064375" cy="2233613"/>
        </p:xfrm>
        <a:graphic>
          <a:graphicData uri="http://schemas.openxmlformats.org/drawingml/2006/table">
            <a:tbl>
              <a:tblPr/>
              <a:tblGrid>
                <a:gridCol w="849312"/>
                <a:gridCol w="777875"/>
                <a:gridCol w="776288"/>
                <a:gridCol w="776287"/>
                <a:gridCol w="777875"/>
                <a:gridCol w="776288"/>
                <a:gridCol w="776287"/>
                <a:gridCol w="776288"/>
                <a:gridCol w="777875"/>
              </a:tblGrid>
              <a:tr h="74453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 n</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 2</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3</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4</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5</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6</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7</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8</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9</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453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 c</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1.13</a:t>
                      </a:r>
                      <a:endPar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1.64</a:t>
                      </a:r>
                      <a:endPar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2.06</a:t>
                      </a:r>
                      <a:endPar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2.33</a:t>
                      </a:r>
                      <a:endPar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2.53</a:t>
                      </a:r>
                      <a:endPar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2.70</a:t>
                      </a:r>
                      <a:endPar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2.85</a:t>
                      </a:r>
                      <a:endPar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2.97</a:t>
                      </a:r>
                      <a:endParaRPr kumimoji="0" lang="en-US"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453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endParaRPr kumimoji="0" lang="zh-CN"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0.9</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1.8</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2.7</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3.6</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4.5</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5.3</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6.0</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6.8</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8894" name="Rectangle 53"/>
          <p:cNvSpPr/>
          <p:nvPr/>
        </p:nvSpPr>
        <p:spPr>
          <a:xfrm>
            <a:off x="0" y="3357563"/>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8895" name="Object 52"/>
          <p:cNvGraphicFramePr>
            <a:graphicFrameLocks noChangeAspect="1"/>
          </p:cNvGraphicFramePr>
          <p:nvPr/>
        </p:nvGraphicFramePr>
        <p:xfrm>
          <a:off x="1116013" y="4508500"/>
          <a:ext cx="434975" cy="501650"/>
        </p:xfrm>
        <a:graphic>
          <a:graphicData uri="http://schemas.openxmlformats.org/presentationml/2006/ole">
            <mc:AlternateContent xmlns:mc="http://schemas.openxmlformats.org/markup-compatibility/2006">
              <mc:Choice xmlns:v="urn:schemas-microsoft-com:vml" Requires="v">
                <p:oleObj spid="_x0000_s3120" name="" r:id="rId1" imgW="127000" imgH="139700" progId="Equation.3">
                  <p:embed/>
                </p:oleObj>
              </mc:Choice>
              <mc:Fallback>
                <p:oleObj name="" r:id="rId1" imgW="127000" imgH="139700" progId="Equation.3">
                  <p:embed/>
                  <p:pic>
                    <p:nvPicPr>
                      <p:cNvPr id="0" name="图片 3119"/>
                      <p:cNvPicPr/>
                      <p:nvPr/>
                    </p:nvPicPr>
                    <p:blipFill>
                      <a:blip r:embed="rId2"/>
                      <a:stretch>
                        <a:fillRect/>
                      </a:stretch>
                    </p:blipFill>
                    <p:spPr>
                      <a:xfrm>
                        <a:off x="1116013" y="4508500"/>
                        <a:ext cx="434975" cy="501650"/>
                      </a:xfrm>
                      <a:prstGeom prst="rect">
                        <a:avLst/>
                      </a:prstGeom>
                      <a:noFill/>
                      <a:ln w="38100">
                        <a:noFill/>
                        <a:miter/>
                      </a:ln>
                    </p:spPr>
                  </p:pic>
                </p:oleObj>
              </mc:Fallback>
            </mc:AlternateContent>
          </a:graphicData>
        </a:graphic>
      </p:graphicFrame>
      <p:sp>
        <p:nvSpPr>
          <p:cNvPr id="78896" name="Rectangle 55"/>
          <p:cNvSpPr/>
          <p:nvPr/>
        </p:nvSpPr>
        <p:spPr>
          <a:xfrm>
            <a:off x="0" y="3357563"/>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78897" name="Object 54"/>
          <p:cNvGraphicFramePr>
            <a:graphicFrameLocks noChangeAspect="1"/>
          </p:cNvGraphicFramePr>
          <p:nvPr/>
        </p:nvGraphicFramePr>
        <p:xfrm>
          <a:off x="5651500" y="5661025"/>
          <a:ext cx="374650" cy="431800"/>
        </p:xfrm>
        <a:graphic>
          <a:graphicData uri="http://schemas.openxmlformats.org/presentationml/2006/ole">
            <mc:AlternateContent xmlns:mc="http://schemas.openxmlformats.org/markup-compatibility/2006">
              <mc:Choice xmlns:v="urn:schemas-microsoft-com:vml" Requires="v">
                <p:oleObj spid="_x0000_s3124" name="" r:id="rId3" imgW="127000" imgH="139700" progId="Equation.3">
                  <p:embed/>
                </p:oleObj>
              </mc:Choice>
              <mc:Fallback>
                <p:oleObj name="" r:id="rId3" imgW="127000" imgH="139700" progId="Equation.3">
                  <p:embed/>
                  <p:pic>
                    <p:nvPicPr>
                      <p:cNvPr id="0" name="图片 3123"/>
                      <p:cNvPicPr/>
                      <p:nvPr/>
                    </p:nvPicPr>
                    <p:blipFill>
                      <a:blip r:embed="rId2"/>
                      <a:stretch>
                        <a:fillRect/>
                      </a:stretch>
                    </p:blipFill>
                    <p:spPr>
                      <a:xfrm>
                        <a:off x="5651500" y="5661025"/>
                        <a:ext cx="374650" cy="431800"/>
                      </a:xfrm>
                      <a:prstGeom prst="rect">
                        <a:avLst/>
                      </a:prstGeom>
                      <a:noFill/>
                      <a:ln w="38100">
                        <a:noFill/>
                        <a:miter/>
                      </a:ln>
                    </p:spPr>
                  </p:pic>
                </p:oleObj>
              </mc:Fallback>
            </mc:AlternateContent>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79875" name="Rectangle 3"/>
          <p:cNvSpPr>
            <a:spLocks noGrp="1"/>
          </p:cNvSpPr>
          <p:nvPr>
            <p:ph idx="1"/>
          </p:nvPr>
        </p:nvSpPr>
        <p:spPr>
          <a:ln/>
        </p:spPr>
        <p:txBody>
          <a:bodyPr vert="horz" wrap="square" lIns="91440" tIns="45720" rIns="91440" bIns="45720" anchor="t"/>
          <a:p>
            <a:pPr eaLnBrk="1" hangingPunct="1"/>
            <a:r>
              <a:rPr lang="en-US" altLang="zh-CN" dirty="0"/>
              <a:t>4.2.4 </a:t>
            </a:r>
            <a:r>
              <a:rPr lang="zh-CN" altLang="en-US" dirty="0"/>
              <a:t>其他方法</a:t>
            </a:r>
            <a:endParaRPr lang="zh-CN" altLang="en-US" dirty="0"/>
          </a:p>
          <a:p>
            <a:pPr eaLnBrk="1" hangingPunct="1"/>
            <a:r>
              <a:rPr lang="en-US" altLang="zh-CN" dirty="0"/>
              <a:t>JJF1059.1-2012</a:t>
            </a:r>
            <a:r>
              <a:rPr lang="zh-CN" altLang="en-US" dirty="0"/>
              <a:t>阿伦方差法</a:t>
            </a:r>
            <a:endParaRPr lang="zh-CN" altLang="en-US" dirty="0"/>
          </a:p>
          <a:p>
            <a:pPr eaLnBrk="1" hangingPunct="1"/>
            <a:r>
              <a:rPr lang="en-US" altLang="zh-CN" dirty="0"/>
              <a:t>JJG1027-91 </a:t>
            </a:r>
            <a:r>
              <a:rPr lang="zh-CN" altLang="en-US" dirty="0"/>
              <a:t>测量误差及数据处理</a:t>
            </a:r>
            <a:endParaRPr lang="zh-CN" altLang="en-US" dirty="0"/>
          </a:p>
          <a:p>
            <a:pPr eaLnBrk="1" hangingPunct="1">
              <a:buNone/>
            </a:pPr>
            <a:r>
              <a:rPr lang="zh-CN" altLang="en-US" dirty="0"/>
              <a:t>   最大残差法</a:t>
            </a:r>
            <a:endParaRPr lang="zh-CN" altLang="en-US" dirty="0"/>
          </a:p>
          <a:p>
            <a:pPr eaLnBrk="1" hangingPunct="1">
              <a:buNone/>
            </a:pPr>
            <a:r>
              <a:rPr lang="zh-CN" altLang="en-US" dirty="0"/>
              <a:t>   分组极差法</a:t>
            </a:r>
            <a:endParaRPr lang="zh-CN"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8"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80899" name="Rectangle 3"/>
          <p:cNvSpPr>
            <a:spLocks noGrp="1"/>
          </p:cNvSpPr>
          <p:nvPr>
            <p:ph idx="1"/>
          </p:nvPr>
        </p:nvSpPr>
        <p:spPr>
          <a:ln/>
        </p:spPr>
        <p:txBody>
          <a:bodyPr vert="horz" wrap="square" lIns="91440" tIns="45720" rIns="91440" bIns="45720" anchor="t"/>
          <a:p>
            <a:pPr eaLnBrk="1" hangingPunct="1"/>
            <a:r>
              <a:rPr lang="en-US" altLang="zh-CN" dirty="0"/>
              <a:t>5 </a:t>
            </a:r>
            <a:r>
              <a:rPr lang="zh-CN" altLang="en-US" dirty="0"/>
              <a:t>测量不确定度</a:t>
            </a:r>
            <a:r>
              <a:rPr lang="en-US" altLang="zh-CN" dirty="0"/>
              <a:t>B</a:t>
            </a:r>
            <a:r>
              <a:rPr lang="zh-CN" altLang="en-US" dirty="0"/>
              <a:t>类评定</a:t>
            </a:r>
            <a:endParaRPr lang="zh-CN" altLang="en-US" dirty="0"/>
          </a:p>
          <a:p>
            <a:pPr eaLnBrk="1" hangingPunct="1">
              <a:buNone/>
            </a:pPr>
            <a:r>
              <a:rPr lang="zh-CN" altLang="en-US" dirty="0"/>
              <a:t>   用不同于测量不确定度</a:t>
            </a:r>
            <a:r>
              <a:rPr lang="en-US" altLang="zh-CN" dirty="0"/>
              <a:t>A</a:t>
            </a:r>
            <a:r>
              <a:rPr lang="zh-CN" altLang="en-US" dirty="0"/>
              <a:t>类评定的方法对测量不确定度分量进行的评定我们称之为</a:t>
            </a:r>
            <a:r>
              <a:rPr lang="en-US" altLang="zh-CN" dirty="0"/>
              <a:t>B</a:t>
            </a:r>
            <a:r>
              <a:rPr lang="zh-CN" altLang="en-US" dirty="0"/>
              <a:t>类评定 </a:t>
            </a:r>
            <a:r>
              <a:rPr lang="en-US" altLang="zh-CN" dirty="0"/>
              <a:t>JJF1059.1-2012</a:t>
            </a:r>
            <a:endParaRPr lang="en-US" altLang="zh-CN" dirty="0"/>
          </a:p>
          <a:p>
            <a:pPr eaLnBrk="1" hangingPunct="1">
              <a:buNone/>
            </a:pPr>
            <a:r>
              <a:rPr lang="en-US" altLang="zh-CN" dirty="0"/>
              <a:t>  </a:t>
            </a:r>
            <a:endParaRPr lang="en-US" altLang="zh-CN"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22"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81923" name="Rectangle 3"/>
          <p:cNvSpPr>
            <a:spLocks noGrp="1"/>
          </p:cNvSpPr>
          <p:nvPr>
            <p:ph idx="1"/>
          </p:nvPr>
        </p:nvSpPr>
        <p:spPr>
          <a:ln/>
        </p:spPr>
        <p:txBody>
          <a:bodyPr vert="horz" wrap="square" lIns="91440" tIns="45720" rIns="91440" bIns="45720" anchor="t"/>
          <a:p>
            <a:pPr eaLnBrk="1" hangingPunct="1"/>
            <a:r>
              <a:rPr lang="en-US" altLang="zh-CN" dirty="0"/>
              <a:t>5.1 </a:t>
            </a:r>
            <a:r>
              <a:rPr lang="zh-CN" altLang="en-US" dirty="0"/>
              <a:t>测量不确定度</a:t>
            </a:r>
            <a:r>
              <a:rPr lang="en-US" altLang="zh-CN" dirty="0"/>
              <a:t>B</a:t>
            </a:r>
            <a:r>
              <a:rPr lang="zh-CN" altLang="en-US" dirty="0"/>
              <a:t>类评定</a:t>
            </a:r>
            <a:endParaRPr lang="zh-CN" altLang="en-US" dirty="0"/>
          </a:p>
          <a:p>
            <a:pPr eaLnBrk="1" hangingPunct="1">
              <a:buNone/>
            </a:pPr>
            <a:r>
              <a:rPr lang="zh-CN" altLang="en-US" dirty="0"/>
              <a:t>   </a:t>
            </a:r>
            <a:r>
              <a:rPr lang="en-US" altLang="zh-CN" dirty="0"/>
              <a:t>B</a:t>
            </a:r>
            <a:r>
              <a:rPr lang="zh-CN" altLang="en-US" dirty="0"/>
              <a:t>类评定是根据有关的经验或者信息，判断被测量可能值的区间</a:t>
            </a:r>
            <a:endParaRPr lang="zh-CN" altLang="en-US" dirty="0"/>
          </a:p>
          <a:p>
            <a:pPr eaLnBrk="1" hangingPunct="1">
              <a:buNone/>
            </a:pPr>
            <a:r>
              <a:rPr lang="zh-CN" altLang="en-US" dirty="0"/>
              <a:t>  然后假设被测量可能服从的分布，根据概率分布找到包含因子</a:t>
            </a:r>
            <a:r>
              <a:rPr lang="en-US" altLang="zh-CN" dirty="0"/>
              <a:t>k ,</a:t>
            </a:r>
            <a:r>
              <a:rPr lang="zh-CN" altLang="en-US" dirty="0"/>
              <a:t>这样就可以计算</a:t>
            </a:r>
            <a:r>
              <a:rPr lang="en-US" altLang="zh-CN" dirty="0"/>
              <a:t>B</a:t>
            </a:r>
            <a:r>
              <a:rPr lang="zh-CN" altLang="en-US" dirty="0"/>
              <a:t>类测量不确定</a:t>
            </a:r>
            <a:endParaRPr lang="zh-CN" altLang="en-US" dirty="0"/>
          </a:p>
        </p:txBody>
      </p:sp>
      <p:sp>
        <p:nvSpPr>
          <p:cNvPr id="81924"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1925" name="Object 4"/>
          <p:cNvGraphicFramePr>
            <a:graphicFrameLocks noChangeAspect="1"/>
          </p:cNvGraphicFramePr>
          <p:nvPr/>
        </p:nvGraphicFramePr>
        <p:xfrm>
          <a:off x="6300788" y="3141663"/>
          <a:ext cx="1655762" cy="609600"/>
        </p:xfrm>
        <a:graphic>
          <a:graphicData uri="http://schemas.openxmlformats.org/presentationml/2006/ole">
            <mc:AlternateContent xmlns:mc="http://schemas.openxmlformats.org/markup-compatibility/2006">
              <mc:Choice xmlns:v="urn:schemas-microsoft-com:vml" Requires="v">
                <p:oleObj spid="_x0000_s3121" name="" r:id="rId1" imgW="825500" imgH="241300" progId="Equation.3">
                  <p:embed/>
                </p:oleObj>
              </mc:Choice>
              <mc:Fallback>
                <p:oleObj name="" r:id="rId1" imgW="825500" imgH="241300" progId="Equation.3">
                  <p:embed/>
                  <p:pic>
                    <p:nvPicPr>
                      <p:cNvPr id="0" name="图片 3120"/>
                      <p:cNvPicPr/>
                      <p:nvPr/>
                    </p:nvPicPr>
                    <p:blipFill>
                      <a:blip r:embed="rId2"/>
                      <a:stretch>
                        <a:fillRect/>
                      </a:stretch>
                    </p:blipFill>
                    <p:spPr>
                      <a:xfrm>
                        <a:off x="6300788" y="3141663"/>
                        <a:ext cx="1655762" cy="609600"/>
                      </a:xfrm>
                      <a:prstGeom prst="rect">
                        <a:avLst/>
                      </a:prstGeom>
                      <a:noFill/>
                      <a:ln w="38100">
                        <a:noFill/>
                        <a:miter/>
                      </a:ln>
                    </p:spPr>
                  </p:pic>
                </p:oleObj>
              </mc:Fallback>
            </mc:AlternateContent>
          </a:graphicData>
        </a:graphic>
      </p:graphicFrame>
      <p:sp>
        <p:nvSpPr>
          <p:cNvPr id="81926"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1927" name="Object 6"/>
          <p:cNvGraphicFramePr>
            <a:graphicFrameLocks noChangeAspect="1"/>
          </p:cNvGraphicFramePr>
          <p:nvPr/>
        </p:nvGraphicFramePr>
        <p:xfrm>
          <a:off x="4787900" y="4868863"/>
          <a:ext cx="1655763" cy="1038225"/>
        </p:xfrm>
        <a:graphic>
          <a:graphicData uri="http://schemas.openxmlformats.org/presentationml/2006/ole">
            <mc:AlternateContent xmlns:mc="http://schemas.openxmlformats.org/markup-compatibility/2006">
              <mc:Choice xmlns:v="urn:schemas-microsoft-com:vml" Requires="v">
                <p:oleObj spid="_x0000_s3123" name="" r:id="rId3" imgW="482600" imgH="393700" progId="Equation.3">
                  <p:embed/>
                </p:oleObj>
              </mc:Choice>
              <mc:Fallback>
                <p:oleObj name="" r:id="rId3" imgW="482600" imgH="393700" progId="Equation.3">
                  <p:embed/>
                  <p:pic>
                    <p:nvPicPr>
                      <p:cNvPr id="0" name="图片 3122"/>
                      <p:cNvPicPr/>
                      <p:nvPr/>
                    </p:nvPicPr>
                    <p:blipFill>
                      <a:blip r:embed="rId4"/>
                      <a:stretch>
                        <a:fillRect/>
                      </a:stretch>
                    </p:blipFill>
                    <p:spPr>
                      <a:xfrm>
                        <a:off x="4787900" y="4868863"/>
                        <a:ext cx="1655763" cy="1038225"/>
                      </a:xfrm>
                      <a:prstGeom prst="rect">
                        <a:avLst/>
                      </a:prstGeom>
                      <a:noFill/>
                      <a:ln w="38100">
                        <a:noFill/>
                        <a:miter/>
                      </a:ln>
                    </p:spPr>
                  </p:pic>
                </p:oleObj>
              </mc:Fallback>
            </mc:AlternateContent>
          </a:graphicData>
        </a:graphic>
      </p:graphicFrame>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94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82947" name="Rectangle 3"/>
          <p:cNvSpPr>
            <a:spLocks noGrp="1"/>
          </p:cNvSpPr>
          <p:nvPr>
            <p:ph idx="1"/>
          </p:nvPr>
        </p:nvSpPr>
        <p:spPr>
          <a:ln/>
        </p:spPr>
        <p:txBody>
          <a:bodyPr vert="horz" wrap="square" lIns="91440" tIns="45720" rIns="91440" bIns="45720" anchor="t"/>
          <a:p>
            <a:pPr eaLnBrk="1" hangingPunct="1"/>
            <a:endParaRPr lang="en-US" altLang="zh-CN" dirty="0"/>
          </a:p>
          <a:p>
            <a:pPr eaLnBrk="1" hangingPunct="1"/>
            <a:endParaRPr lang="en-US" altLang="zh-CN" dirty="0"/>
          </a:p>
          <a:p>
            <a:pPr eaLnBrk="1" hangingPunct="1"/>
            <a:r>
              <a:rPr lang="zh-CN" altLang="en-US" dirty="0"/>
              <a:t>公式中 </a:t>
            </a:r>
            <a:endParaRPr lang="zh-CN" altLang="en-US" dirty="0"/>
          </a:p>
          <a:p>
            <a:pPr eaLnBrk="1" hangingPunct="1">
              <a:buNone/>
            </a:pPr>
            <a:r>
              <a:rPr lang="zh-CN" altLang="en-US" dirty="0"/>
              <a:t>        为</a:t>
            </a:r>
            <a:r>
              <a:rPr lang="en-US" altLang="zh-CN" dirty="0"/>
              <a:t>B</a:t>
            </a:r>
            <a:r>
              <a:rPr lang="zh-CN" altLang="en-US" dirty="0"/>
              <a:t>类测量不确定度</a:t>
            </a:r>
            <a:endParaRPr lang="zh-CN" altLang="en-US" dirty="0"/>
          </a:p>
          <a:p>
            <a:pPr eaLnBrk="1" hangingPunct="1">
              <a:buNone/>
            </a:pPr>
            <a:r>
              <a:rPr lang="zh-CN" altLang="en-US" dirty="0"/>
              <a:t>   </a:t>
            </a:r>
            <a:r>
              <a:rPr lang="en-US" altLang="zh-CN" dirty="0"/>
              <a:t>a</a:t>
            </a:r>
            <a:r>
              <a:rPr lang="zh-CN" altLang="en-US" dirty="0"/>
              <a:t>为被测量可能分散的区间</a:t>
            </a:r>
            <a:r>
              <a:rPr lang="zh-CN" altLang="en-US" b="1" dirty="0"/>
              <a:t>半宽</a:t>
            </a:r>
            <a:r>
              <a:rPr lang="zh-CN" altLang="en-US" dirty="0"/>
              <a:t> </a:t>
            </a:r>
            <a:endParaRPr lang="zh-CN" altLang="en-US" dirty="0"/>
          </a:p>
          <a:p>
            <a:pPr eaLnBrk="1" hangingPunct="1">
              <a:buNone/>
            </a:pPr>
            <a:r>
              <a:rPr lang="zh-CN" altLang="en-US" dirty="0"/>
              <a:t>   </a:t>
            </a:r>
            <a:r>
              <a:rPr lang="en-US" altLang="zh-CN" dirty="0"/>
              <a:t>k </a:t>
            </a:r>
            <a:r>
              <a:rPr lang="zh-CN" altLang="en-US" dirty="0"/>
              <a:t>为被测量概率分布的包含因子</a:t>
            </a:r>
            <a:endParaRPr lang="zh-CN" altLang="en-US" dirty="0"/>
          </a:p>
        </p:txBody>
      </p:sp>
      <p:sp>
        <p:nvSpPr>
          <p:cNvPr id="82948"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2949" name="Object 4"/>
          <p:cNvGraphicFramePr>
            <a:graphicFrameLocks noChangeAspect="1"/>
          </p:cNvGraphicFramePr>
          <p:nvPr/>
        </p:nvGraphicFramePr>
        <p:xfrm>
          <a:off x="3348038" y="2205038"/>
          <a:ext cx="1800225" cy="936625"/>
        </p:xfrm>
        <a:graphic>
          <a:graphicData uri="http://schemas.openxmlformats.org/presentationml/2006/ole">
            <mc:AlternateContent xmlns:mc="http://schemas.openxmlformats.org/markup-compatibility/2006">
              <mc:Choice xmlns:v="urn:schemas-microsoft-com:vml" Requires="v">
                <p:oleObj spid="_x0000_s3127" name="" r:id="rId1" imgW="482600" imgH="393700" progId="Equation.3">
                  <p:embed/>
                </p:oleObj>
              </mc:Choice>
              <mc:Fallback>
                <p:oleObj name="" r:id="rId1" imgW="482600" imgH="393700" progId="Equation.3">
                  <p:embed/>
                  <p:pic>
                    <p:nvPicPr>
                      <p:cNvPr id="0" name="图片 3126"/>
                      <p:cNvPicPr/>
                      <p:nvPr/>
                    </p:nvPicPr>
                    <p:blipFill>
                      <a:blip r:embed="rId2"/>
                      <a:stretch>
                        <a:fillRect/>
                      </a:stretch>
                    </p:blipFill>
                    <p:spPr>
                      <a:xfrm>
                        <a:off x="3348038" y="2205038"/>
                        <a:ext cx="1800225" cy="936625"/>
                      </a:xfrm>
                      <a:prstGeom prst="rect">
                        <a:avLst/>
                      </a:prstGeom>
                      <a:noFill/>
                      <a:ln w="38100">
                        <a:noFill/>
                        <a:miter/>
                      </a:ln>
                    </p:spPr>
                  </p:pic>
                </p:oleObj>
              </mc:Fallback>
            </mc:AlternateContent>
          </a:graphicData>
        </a:graphic>
      </p:graphicFrame>
      <p:sp>
        <p:nvSpPr>
          <p:cNvPr id="82950"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sp>
        <p:nvSpPr>
          <p:cNvPr id="82951" name="Rectangle 9"/>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2952" name="Object 8"/>
          <p:cNvGraphicFramePr>
            <a:graphicFrameLocks noChangeAspect="1"/>
          </p:cNvGraphicFramePr>
          <p:nvPr/>
        </p:nvGraphicFramePr>
        <p:xfrm>
          <a:off x="1547813" y="3573463"/>
          <a:ext cx="725487" cy="795337"/>
        </p:xfrm>
        <a:graphic>
          <a:graphicData uri="http://schemas.openxmlformats.org/presentationml/2006/ole">
            <mc:AlternateContent xmlns:mc="http://schemas.openxmlformats.org/markup-compatibility/2006">
              <mc:Choice xmlns:v="urn:schemas-microsoft-com:vml" Requires="v">
                <p:oleObj spid="_x0000_s3128" name="" r:id="rId3" imgW="203200" imgH="215900" progId="Equation.3">
                  <p:embed/>
                </p:oleObj>
              </mc:Choice>
              <mc:Fallback>
                <p:oleObj name="" r:id="rId3" imgW="203200" imgH="215900" progId="Equation.3">
                  <p:embed/>
                  <p:pic>
                    <p:nvPicPr>
                      <p:cNvPr id="0" name="图片 3127"/>
                      <p:cNvPicPr/>
                      <p:nvPr/>
                    </p:nvPicPr>
                    <p:blipFill>
                      <a:blip r:embed="rId4"/>
                      <a:stretch>
                        <a:fillRect/>
                      </a:stretch>
                    </p:blipFill>
                    <p:spPr>
                      <a:xfrm>
                        <a:off x="1547813" y="3573463"/>
                        <a:ext cx="725487" cy="795337"/>
                      </a:xfrm>
                      <a:prstGeom prst="rect">
                        <a:avLst/>
                      </a:prstGeom>
                      <a:noFill/>
                      <a:ln w="38100">
                        <a:noFill/>
                        <a:miter/>
                      </a:ln>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p:cNvSpPr>
          <p:nvPr>
            <p:ph type="title"/>
          </p:nvPr>
        </p:nvSpPr>
        <p:spPr>
          <a:ln/>
        </p:spPr>
        <p:txBody>
          <a:bodyPr vert="horz" wrap="square" lIns="91440" tIns="45720" rIns="91440" bIns="45720" anchor="b"/>
          <a:p>
            <a:pPr eaLnBrk="1" hangingPunct="1"/>
            <a:r>
              <a:rPr lang="en-US" altLang="zh-CN" dirty="0"/>
              <a:t>    </a:t>
            </a:r>
            <a:r>
              <a:rPr lang="zh-CN" altLang="en-US" dirty="0"/>
              <a:t>第一部分   预备知识</a:t>
            </a:r>
            <a:endParaRPr lang="zh-CN" altLang="en-US" dirty="0"/>
          </a:p>
        </p:txBody>
      </p:sp>
      <p:sp>
        <p:nvSpPr>
          <p:cNvPr id="10243" name="Rectangle 3"/>
          <p:cNvSpPr>
            <a:spLocks noGrp="1"/>
          </p:cNvSpPr>
          <p:nvPr>
            <p:ph idx="1"/>
          </p:nvPr>
        </p:nvSpPr>
        <p:spPr>
          <a:ln/>
        </p:spPr>
        <p:txBody>
          <a:bodyPr vert="horz" wrap="square" lIns="91440" tIns="45720" rIns="91440" bIns="45720" anchor="t"/>
          <a:p>
            <a:pPr eaLnBrk="1" hangingPunct="1"/>
            <a:r>
              <a:rPr lang="en-US" altLang="zh-CN" dirty="0"/>
              <a:t>2 </a:t>
            </a:r>
            <a:r>
              <a:rPr lang="zh-CN" altLang="en-US" dirty="0"/>
              <a:t>随机变量</a:t>
            </a:r>
            <a:endParaRPr lang="zh-CN" altLang="en-US" dirty="0"/>
          </a:p>
          <a:p>
            <a:pPr eaLnBrk="1" hangingPunct="1"/>
            <a:r>
              <a:rPr lang="en-US" altLang="zh-CN" dirty="0"/>
              <a:t>2.1 </a:t>
            </a:r>
            <a:r>
              <a:rPr lang="zh-CN" altLang="en-US" dirty="0"/>
              <a:t>随机变量：事件的概率表示了一次试验某一个结果发生的可能性大小。若要全面了解试验，则必须知道试验的全部可能结果及各种可能结果发生的概率，即必须知道随机试验的概率分布。为了研究试验的概率分布，引入随机变量的概念。</a:t>
            </a:r>
            <a:endParaRPr lang="zh-CN"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97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83971" name="Rectangle 3"/>
          <p:cNvSpPr>
            <a:spLocks noGrp="1"/>
          </p:cNvSpPr>
          <p:nvPr>
            <p:ph idx="1"/>
          </p:nvPr>
        </p:nvSpPr>
        <p:spPr>
          <a:ln/>
        </p:spPr>
        <p:txBody>
          <a:bodyPr vert="horz" wrap="square" lIns="91440" tIns="45720" rIns="91440" bIns="45720" anchor="t"/>
          <a:p>
            <a:pPr marL="609600" indent="-609600" eaLnBrk="1" hangingPunct="1">
              <a:lnSpc>
                <a:spcPct val="80000"/>
              </a:lnSpc>
            </a:pPr>
            <a:r>
              <a:rPr lang="zh-CN" altLang="en-US" sz="2000" dirty="0"/>
              <a:t>半宽</a:t>
            </a:r>
            <a:r>
              <a:rPr lang="en-US" altLang="zh-CN" sz="2000" dirty="0"/>
              <a:t>a </a:t>
            </a:r>
            <a:r>
              <a:rPr lang="zh-CN" altLang="en-US" sz="2000" dirty="0"/>
              <a:t>的来源：</a:t>
            </a:r>
            <a:endParaRPr lang="zh-CN" altLang="en-US" sz="2000" dirty="0"/>
          </a:p>
          <a:p>
            <a:pPr marL="609600" indent="-609600" eaLnBrk="1" hangingPunct="1">
              <a:lnSpc>
                <a:spcPct val="80000"/>
              </a:lnSpc>
              <a:buNone/>
            </a:pPr>
            <a:r>
              <a:rPr lang="zh-CN" altLang="en-US" sz="2000" dirty="0"/>
              <a:t>       理论分析</a:t>
            </a:r>
            <a:endParaRPr lang="zh-CN" altLang="en-US" sz="2000" dirty="0"/>
          </a:p>
          <a:p>
            <a:pPr marL="609600" indent="-609600" eaLnBrk="1" hangingPunct="1">
              <a:lnSpc>
                <a:spcPct val="80000"/>
              </a:lnSpc>
              <a:buNone/>
            </a:pPr>
            <a:r>
              <a:rPr lang="zh-CN" altLang="en-US" sz="2000" dirty="0"/>
              <a:t>       资料提供</a:t>
            </a:r>
            <a:endParaRPr lang="zh-CN" altLang="en-US" sz="2000" dirty="0"/>
          </a:p>
          <a:p>
            <a:pPr marL="609600" indent="-609600" eaLnBrk="1" hangingPunct="1">
              <a:lnSpc>
                <a:spcPct val="80000"/>
              </a:lnSpc>
              <a:buNone/>
            </a:pPr>
            <a:r>
              <a:rPr lang="zh-CN" altLang="en-US" sz="2000" dirty="0"/>
              <a:t>       经验判断</a:t>
            </a:r>
            <a:endParaRPr lang="zh-CN" altLang="en-US" sz="2000" dirty="0"/>
          </a:p>
          <a:p>
            <a:pPr marL="609600" indent="-609600" eaLnBrk="1" hangingPunct="1">
              <a:lnSpc>
                <a:spcPct val="80000"/>
              </a:lnSpc>
              <a:buNone/>
            </a:pPr>
            <a:r>
              <a:rPr lang="zh-CN" altLang="en-US" sz="2000" dirty="0"/>
              <a:t>       权威评定</a:t>
            </a:r>
            <a:endParaRPr lang="zh-CN" altLang="en-US" sz="2000" dirty="0"/>
          </a:p>
          <a:p>
            <a:pPr marL="609600" indent="-609600" eaLnBrk="1" hangingPunct="1">
              <a:lnSpc>
                <a:spcPct val="80000"/>
              </a:lnSpc>
              <a:buNone/>
            </a:pPr>
            <a:r>
              <a:rPr lang="zh-CN" altLang="en-US" sz="2000" dirty="0"/>
              <a:t>       试验研究</a:t>
            </a:r>
            <a:endParaRPr lang="zh-CN" altLang="en-US" sz="2000" dirty="0"/>
          </a:p>
          <a:p>
            <a:pPr marL="609600" indent="-609600" eaLnBrk="1" hangingPunct="1">
              <a:lnSpc>
                <a:spcPct val="80000"/>
              </a:lnSpc>
            </a:pPr>
            <a:r>
              <a:rPr lang="zh-CN" altLang="en-US" sz="2000" dirty="0"/>
              <a:t>半宽</a:t>
            </a:r>
            <a:r>
              <a:rPr lang="en-US" altLang="zh-CN" sz="2000" dirty="0"/>
              <a:t>a</a:t>
            </a:r>
            <a:r>
              <a:rPr lang="zh-CN" altLang="en-US" sz="2000" dirty="0"/>
              <a:t>的表现形式：</a:t>
            </a:r>
            <a:endParaRPr lang="zh-CN" altLang="en-US" sz="2000" dirty="0"/>
          </a:p>
          <a:p>
            <a:pPr marL="609600" indent="-609600" eaLnBrk="1" hangingPunct="1">
              <a:lnSpc>
                <a:spcPct val="80000"/>
              </a:lnSpc>
              <a:buNone/>
            </a:pPr>
            <a:r>
              <a:rPr lang="zh-CN" altLang="en-US" sz="2000" dirty="0"/>
              <a:t>       理论分析得到的极限值</a:t>
            </a:r>
            <a:endParaRPr lang="zh-CN" altLang="en-US" sz="2000" dirty="0"/>
          </a:p>
          <a:p>
            <a:pPr marL="609600" indent="-609600" eaLnBrk="1" hangingPunct="1">
              <a:lnSpc>
                <a:spcPct val="80000"/>
              </a:lnSpc>
              <a:buNone/>
            </a:pPr>
            <a:r>
              <a:rPr lang="zh-CN" altLang="en-US" sz="2000" dirty="0"/>
              <a:t>       检定</a:t>
            </a:r>
            <a:r>
              <a:rPr lang="en-US" altLang="zh-CN" sz="2000" dirty="0"/>
              <a:t>/</a:t>
            </a:r>
            <a:r>
              <a:rPr lang="zh-CN" altLang="en-US" sz="2000" dirty="0"/>
              <a:t>校准证书给出的示值误差</a:t>
            </a:r>
            <a:endParaRPr lang="zh-CN" altLang="en-US" sz="2000" dirty="0"/>
          </a:p>
          <a:p>
            <a:pPr marL="609600" indent="-609600" eaLnBrk="1" hangingPunct="1">
              <a:lnSpc>
                <a:spcPct val="80000"/>
              </a:lnSpc>
              <a:buNone/>
            </a:pPr>
            <a:r>
              <a:rPr lang="zh-CN" altLang="en-US" sz="2000" dirty="0"/>
              <a:t>       技术说明书等资料给出的最大允许误差</a:t>
            </a:r>
            <a:endParaRPr lang="zh-CN" altLang="en-US" sz="2000" dirty="0"/>
          </a:p>
          <a:p>
            <a:pPr marL="609600" indent="-609600" eaLnBrk="1" hangingPunct="1">
              <a:lnSpc>
                <a:spcPct val="80000"/>
              </a:lnSpc>
              <a:buNone/>
            </a:pPr>
            <a:r>
              <a:rPr lang="zh-CN" altLang="en-US" sz="2000" dirty="0"/>
              <a:t>       重复性限、复现性限</a:t>
            </a:r>
            <a:endParaRPr lang="zh-CN" altLang="en-US" sz="2000" dirty="0"/>
          </a:p>
          <a:p>
            <a:pPr marL="609600" indent="-609600" eaLnBrk="1" hangingPunct="1">
              <a:lnSpc>
                <a:spcPct val="80000"/>
              </a:lnSpc>
              <a:buNone/>
            </a:pPr>
            <a:r>
              <a:rPr lang="zh-CN" altLang="en-US" sz="2000" dirty="0"/>
              <a:t>       扩展不确定度</a:t>
            </a:r>
            <a:endParaRPr lang="zh-CN" altLang="en-US" sz="2000" dirty="0"/>
          </a:p>
          <a:p>
            <a:pPr marL="609600" indent="-609600" eaLnBrk="1" hangingPunct="1">
              <a:lnSpc>
                <a:spcPct val="80000"/>
              </a:lnSpc>
              <a:buNone/>
            </a:pPr>
            <a:endParaRPr lang="en-US" altLang="zh-CN" sz="2000"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499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84995" name="Rectangle 3"/>
          <p:cNvSpPr>
            <a:spLocks noGrp="1"/>
          </p:cNvSpPr>
          <p:nvPr>
            <p:ph type="body" sz="half" idx="1"/>
          </p:nvPr>
        </p:nvSpPr>
        <p:spPr>
          <a:xfrm>
            <a:off x="1182688" y="2017713"/>
            <a:ext cx="7637462" cy="4114800"/>
          </a:xfrm>
          <a:ln/>
        </p:spPr>
        <p:txBody>
          <a:bodyPr vert="horz" wrap="square" lIns="91440" tIns="45720" rIns="91440" bIns="45720" anchor="t"/>
          <a:p>
            <a:pPr eaLnBrk="1" hangingPunct="1">
              <a:buClr>
                <a:schemeClr val="folHlink"/>
              </a:buClr>
              <a:buSzPct val="60000"/>
              <a:buFont typeface="Wingdings" panose="05000000000000000000" pitchFamily="2" charset="2"/>
            </a:pPr>
            <a:r>
              <a:rPr lang="en-US" altLang="zh-CN" sz="2800" dirty="0"/>
              <a:t>5.2   B</a:t>
            </a:r>
            <a:r>
              <a:rPr lang="zh-CN" altLang="en-US" sz="2800" dirty="0"/>
              <a:t>类测量不确定度对于包含因子</a:t>
            </a:r>
            <a:r>
              <a:rPr lang="en-US" altLang="zh-CN" sz="2800" dirty="0"/>
              <a:t>k </a:t>
            </a:r>
            <a:r>
              <a:rPr lang="zh-CN" altLang="en-US" sz="2800" dirty="0"/>
              <a:t>的  </a:t>
            </a:r>
            <a:endParaRPr lang="zh-CN" altLang="en-US" sz="2800" dirty="0"/>
          </a:p>
          <a:p>
            <a:pPr eaLnBrk="1" hangingPunct="1">
              <a:buClr>
                <a:schemeClr val="folHlink"/>
              </a:buClr>
              <a:buSzPct val="60000"/>
              <a:buFont typeface="Wingdings" panose="05000000000000000000" pitchFamily="2" charset="2"/>
              <a:buNone/>
            </a:pPr>
            <a:r>
              <a:rPr lang="zh-CN" altLang="en-US" sz="2800" dirty="0"/>
              <a:t>          确定：</a:t>
            </a:r>
            <a:endParaRPr lang="zh-CN" altLang="en-US" sz="2800" dirty="0"/>
          </a:p>
          <a:p>
            <a:pPr eaLnBrk="1" hangingPunct="1">
              <a:buClr>
                <a:schemeClr val="folHlink"/>
              </a:buClr>
              <a:buSzPct val="60000"/>
              <a:buFont typeface="Wingdings" panose="05000000000000000000" pitchFamily="2" charset="2"/>
              <a:buNone/>
            </a:pPr>
            <a:r>
              <a:rPr lang="zh-CN" altLang="en-US" sz="2800" dirty="0"/>
              <a:t>     对于包含因子</a:t>
            </a:r>
            <a:r>
              <a:rPr lang="en-US" altLang="zh-CN" sz="2800" dirty="0"/>
              <a:t>k </a:t>
            </a:r>
            <a:r>
              <a:rPr lang="zh-CN" altLang="en-US" sz="2800" dirty="0"/>
              <a:t>，我们先估计被测量    服从   </a:t>
            </a:r>
            <a:endParaRPr lang="zh-CN" altLang="en-US" sz="2800" dirty="0"/>
          </a:p>
          <a:p>
            <a:pPr eaLnBrk="1" hangingPunct="1">
              <a:buClr>
                <a:schemeClr val="folHlink"/>
              </a:buClr>
              <a:buSzPct val="60000"/>
              <a:buFont typeface="Wingdings" panose="05000000000000000000" pitchFamily="2" charset="2"/>
              <a:buNone/>
            </a:pPr>
            <a:r>
              <a:rPr lang="zh-CN" altLang="en-US" sz="2800" dirty="0"/>
              <a:t>     什么分布，然后根据置信概率确定</a:t>
            </a:r>
            <a:r>
              <a:rPr lang="en-US" altLang="zh-CN" sz="2800" dirty="0"/>
              <a:t>k</a:t>
            </a:r>
            <a:r>
              <a:rPr lang="zh-CN" altLang="en-US" sz="2800" dirty="0"/>
              <a:t>对于正 </a:t>
            </a:r>
            <a:endParaRPr lang="zh-CN" altLang="en-US" sz="2800" dirty="0"/>
          </a:p>
          <a:p>
            <a:pPr eaLnBrk="1" hangingPunct="1">
              <a:buClr>
                <a:schemeClr val="folHlink"/>
              </a:buClr>
              <a:buSzPct val="60000"/>
              <a:buFont typeface="Wingdings" panose="05000000000000000000" pitchFamily="2" charset="2"/>
              <a:buNone/>
            </a:pPr>
            <a:r>
              <a:rPr lang="zh-CN" altLang="en-US" sz="2800" dirty="0"/>
              <a:t>     态 分布：</a:t>
            </a:r>
            <a:endParaRPr lang="zh-CN" altLang="en-US" sz="2800" dirty="0"/>
          </a:p>
          <a:p>
            <a:pPr eaLnBrk="1" hangingPunct="1">
              <a:buClr>
                <a:schemeClr val="folHlink"/>
              </a:buClr>
              <a:buSzPct val="60000"/>
              <a:buFont typeface="Wingdings" panose="05000000000000000000" pitchFamily="2" charset="2"/>
              <a:buNone/>
            </a:pPr>
            <a:r>
              <a:rPr lang="zh-CN" altLang="en-US" sz="2800" dirty="0"/>
              <a:t>     正态分布下之心概率</a:t>
            </a:r>
            <a:r>
              <a:rPr lang="en-US" altLang="zh-CN" sz="2800" dirty="0"/>
              <a:t>p</a:t>
            </a:r>
            <a:r>
              <a:rPr lang="zh-CN" altLang="en-US" sz="2800" dirty="0"/>
              <a:t>和包含因子关系</a:t>
            </a:r>
            <a:endParaRPr lang="zh-CN" altLang="en-US" sz="2800" dirty="0"/>
          </a:p>
          <a:p>
            <a:pPr eaLnBrk="1" hangingPunct="1">
              <a:buClr>
                <a:schemeClr val="folHlink"/>
              </a:buClr>
              <a:buSzPct val="60000"/>
              <a:buFont typeface="Wingdings" panose="05000000000000000000" pitchFamily="2" charset="2"/>
              <a:buNone/>
            </a:pPr>
            <a:endParaRPr lang="zh-CN" altLang="en-US" sz="2800" dirty="0"/>
          </a:p>
          <a:p>
            <a:pPr eaLnBrk="1" hangingPunct="1">
              <a:buClr>
                <a:schemeClr val="folHlink"/>
              </a:buClr>
              <a:buSzPct val="60000"/>
              <a:buFont typeface="Wingdings" panose="05000000000000000000" pitchFamily="2" charset="2"/>
            </a:pPr>
            <a:endParaRPr lang="en-US" altLang="zh-CN" sz="2800" dirty="0"/>
          </a:p>
        </p:txBody>
      </p:sp>
      <p:graphicFrame>
        <p:nvGraphicFramePr>
          <p:cNvPr id="116780" name="Group 44"/>
          <p:cNvGraphicFramePr>
            <a:graphicFrameLocks noGrp="1"/>
          </p:cNvGraphicFramePr>
          <p:nvPr>
            <p:ph sz="half" idx="1"/>
          </p:nvPr>
        </p:nvGraphicFramePr>
        <p:xfrm>
          <a:off x="1331913" y="5157788"/>
          <a:ext cx="7623175" cy="1093788"/>
        </p:xfrm>
        <a:graphic>
          <a:graphicData uri="http://schemas.openxmlformats.org/drawingml/2006/table">
            <a:tbl>
              <a:tblPr/>
              <a:tblGrid>
                <a:gridCol w="952500"/>
                <a:gridCol w="954087"/>
                <a:gridCol w="952500"/>
                <a:gridCol w="952500"/>
                <a:gridCol w="952500"/>
                <a:gridCol w="954088"/>
                <a:gridCol w="952500"/>
                <a:gridCol w="952500"/>
              </a:tblGrid>
              <a:tr h="57574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  p</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0.5</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0.68</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0.9</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0.95</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0.945</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0.99</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0.9973</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04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  k</a:t>
                      </a:r>
                      <a:endParaRPr kumimoji="0" lang="en-US" altLang="zh-CN" sz="2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0.675</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  1</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1.645</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1.960</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  2</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2.576</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  3</a:t>
                      </a:r>
                      <a:endParaRPr kumimoji="0" lang="en-US"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679" marB="4567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8"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86019" name="Rectangle 3"/>
          <p:cNvSpPr>
            <a:spLocks noGrp="1"/>
          </p:cNvSpPr>
          <p:nvPr>
            <p:ph type="body" sz="half" idx="1"/>
          </p:nvPr>
        </p:nvSpPr>
        <p:spPr>
          <a:xfrm>
            <a:off x="1182688" y="2017713"/>
            <a:ext cx="7493000" cy="4114800"/>
          </a:xfrm>
          <a:ln/>
        </p:spPr>
        <p:txBody>
          <a:bodyPr vert="horz" wrap="square" lIns="91440" tIns="45720" rIns="91440" bIns="45720" anchor="t"/>
          <a:p>
            <a:pPr eaLnBrk="1" hangingPunct="1">
              <a:lnSpc>
                <a:spcPct val="80000"/>
              </a:lnSpc>
              <a:buClr>
                <a:schemeClr val="folHlink"/>
              </a:buClr>
              <a:buSzPct val="60000"/>
              <a:buFont typeface="Wingdings" panose="05000000000000000000" pitchFamily="2" charset="2"/>
            </a:pPr>
            <a:r>
              <a:rPr lang="zh-CN" altLang="en-US" sz="2400" dirty="0"/>
              <a:t>常用非正态分布置信因子ｋ和Ｂ类不确定度　　的关系　</a:t>
            </a:r>
            <a:endParaRPr lang="zh-CN" altLang="en-US" sz="2400" dirty="0"/>
          </a:p>
          <a:p>
            <a:pPr eaLnBrk="1" hangingPunct="1">
              <a:lnSpc>
                <a:spcPct val="80000"/>
              </a:lnSpc>
              <a:buClr>
                <a:schemeClr val="folHlink"/>
              </a:buClr>
              <a:buSzPct val="60000"/>
              <a:buFont typeface="Wingdings" panose="05000000000000000000" pitchFamily="2" charset="2"/>
            </a:pPr>
            <a:endParaRPr lang="zh-CN" altLang="en-US" sz="2400" dirty="0"/>
          </a:p>
          <a:p>
            <a:pPr eaLnBrk="1" hangingPunct="1">
              <a:lnSpc>
                <a:spcPct val="80000"/>
              </a:lnSpc>
              <a:buClr>
                <a:schemeClr val="folHlink"/>
              </a:buClr>
              <a:buSzPct val="60000"/>
              <a:buFont typeface="Wingdings" panose="05000000000000000000" pitchFamily="2" charset="2"/>
              <a:buNone/>
            </a:pPr>
            <a:r>
              <a:rPr lang="zh-CN" altLang="en-US" sz="1800" dirty="0"/>
              <a:t>　　　　</a:t>
            </a:r>
            <a:endParaRPr lang="zh-CN" altLang="en-US" sz="1800" dirty="0"/>
          </a:p>
          <a:p>
            <a:pPr eaLnBrk="1" hangingPunct="1">
              <a:lnSpc>
                <a:spcPct val="80000"/>
              </a:lnSpc>
              <a:buClr>
                <a:schemeClr val="folHlink"/>
              </a:buClr>
              <a:buSzPct val="60000"/>
              <a:buFont typeface="Wingdings" panose="05000000000000000000" pitchFamily="2" charset="2"/>
              <a:buNone/>
            </a:pPr>
            <a:r>
              <a:rPr lang="zh-CN" altLang="en-US" sz="1800" dirty="0"/>
              <a:t>　</a:t>
            </a:r>
            <a:endParaRPr lang="zh-CN" altLang="en-US" sz="1800" dirty="0"/>
          </a:p>
          <a:p>
            <a:pPr eaLnBrk="1" hangingPunct="1">
              <a:lnSpc>
                <a:spcPct val="80000"/>
              </a:lnSpc>
              <a:buClr>
                <a:schemeClr val="folHlink"/>
              </a:buClr>
              <a:buSzPct val="60000"/>
              <a:buFont typeface="Wingdings" panose="05000000000000000000" pitchFamily="2" charset="2"/>
              <a:buNone/>
            </a:pPr>
            <a:r>
              <a:rPr lang="zh-CN" altLang="en-US" sz="1800" dirty="0"/>
              <a:t>　</a:t>
            </a:r>
            <a:endParaRPr lang="zh-CN" altLang="en-US" sz="1800" dirty="0"/>
          </a:p>
          <a:p>
            <a:pPr eaLnBrk="1" hangingPunct="1">
              <a:lnSpc>
                <a:spcPct val="80000"/>
              </a:lnSpc>
              <a:buClr>
                <a:schemeClr val="folHlink"/>
              </a:buClr>
              <a:buSzPct val="60000"/>
              <a:buFont typeface="Wingdings" panose="05000000000000000000" pitchFamily="2" charset="2"/>
              <a:buNone/>
            </a:pPr>
            <a:r>
              <a:rPr lang="zh-CN" altLang="en-US" sz="1800" dirty="0"/>
              <a:t>　</a:t>
            </a:r>
            <a:endParaRPr lang="zh-CN" altLang="en-US" sz="1800" dirty="0"/>
          </a:p>
          <a:p>
            <a:pPr eaLnBrk="1" hangingPunct="1">
              <a:lnSpc>
                <a:spcPct val="80000"/>
              </a:lnSpc>
              <a:buClr>
                <a:schemeClr val="folHlink"/>
              </a:buClr>
              <a:buSzPct val="60000"/>
              <a:buFont typeface="Wingdings" panose="05000000000000000000" pitchFamily="2" charset="2"/>
              <a:buNone/>
            </a:pPr>
            <a:r>
              <a:rPr lang="zh-CN" altLang="en-US" sz="1800" dirty="0"/>
              <a:t>　</a:t>
            </a:r>
            <a:endParaRPr lang="zh-CN" altLang="en-US" sz="1800" dirty="0"/>
          </a:p>
          <a:p>
            <a:pPr eaLnBrk="1" hangingPunct="1">
              <a:lnSpc>
                <a:spcPct val="80000"/>
              </a:lnSpc>
              <a:buClr>
                <a:schemeClr val="folHlink"/>
              </a:buClr>
              <a:buSzPct val="60000"/>
              <a:buFont typeface="Wingdings" panose="05000000000000000000" pitchFamily="2" charset="2"/>
            </a:pPr>
            <a:endParaRPr lang="zh-CN" altLang="en-US" sz="1800" dirty="0"/>
          </a:p>
          <a:p>
            <a:pPr eaLnBrk="1" hangingPunct="1">
              <a:lnSpc>
                <a:spcPct val="80000"/>
              </a:lnSpc>
              <a:buClr>
                <a:schemeClr val="folHlink"/>
              </a:buClr>
              <a:buSzPct val="60000"/>
              <a:buFont typeface="Wingdings" panose="05000000000000000000" pitchFamily="2" charset="2"/>
              <a:buNone/>
            </a:pPr>
            <a:r>
              <a:rPr lang="zh-CN" altLang="en-US" sz="1800" dirty="0"/>
              <a:t>　</a:t>
            </a:r>
            <a:endParaRPr lang="zh-CN" altLang="en-US" sz="1800" dirty="0"/>
          </a:p>
          <a:p>
            <a:pPr eaLnBrk="1" hangingPunct="1">
              <a:lnSpc>
                <a:spcPct val="80000"/>
              </a:lnSpc>
              <a:buClr>
                <a:schemeClr val="folHlink"/>
              </a:buClr>
              <a:buSzPct val="60000"/>
              <a:buFont typeface="Wingdings" panose="05000000000000000000" pitchFamily="2" charset="2"/>
              <a:buNone/>
            </a:pPr>
            <a:r>
              <a:rPr lang="zh-CN" altLang="en-US" sz="1800" baseline="-25000" dirty="0"/>
              <a:t>　　</a:t>
            </a:r>
            <a:endParaRPr lang="zh-CN" altLang="en-US" sz="1800" baseline="-25000" dirty="0"/>
          </a:p>
          <a:p>
            <a:pPr eaLnBrk="1" hangingPunct="1">
              <a:lnSpc>
                <a:spcPct val="80000"/>
              </a:lnSpc>
              <a:buClr>
                <a:schemeClr val="folHlink"/>
              </a:buClr>
              <a:buSzPct val="60000"/>
              <a:buFont typeface="Wingdings" panose="05000000000000000000" pitchFamily="2" charset="2"/>
              <a:buNone/>
            </a:pPr>
            <a:r>
              <a:rPr lang="zh-CN" altLang="en-US" sz="1800" baseline="-25000" dirty="0"/>
              <a:t>　</a:t>
            </a:r>
            <a:endParaRPr lang="zh-CN" altLang="en-US" sz="1800" baseline="-25000" dirty="0"/>
          </a:p>
          <a:p>
            <a:pPr eaLnBrk="1" hangingPunct="1">
              <a:lnSpc>
                <a:spcPct val="80000"/>
              </a:lnSpc>
              <a:buClr>
                <a:schemeClr val="folHlink"/>
              </a:buClr>
              <a:buSzPct val="60000"/>
              <a:buFont typeface="Wingdings" panose="05000000000000000000" pitchFamily="2" charset="2"/>
              <a:buNone/>
            </a:pPr>
            <a:r>
              <a:rPr lang="zh-CN" altLang="en-US" sz="1800" baseline="-25000" dirty="0"/>
              <a:t>　</a:t>
            </a:r>
            <a:endParaRPr lang="zh-CN" altLang="en-US" sz="1800" baseline="-25000" dirty="0"/>
          </a:p>
          <a:p>
            <a:pPr eaLnBrk="1" hangingPunct="1">
              <a:lnSpc>
                <a:spcPct val="80000"/>
              </a:lnSpc>
              <a:buClr>
                <a:schemeClr val="folHlink"/>
              </a:buClr>
              <a:buSzPct val="60000"/>
              <a:buFont typeface="Wingdings" panose="05000000000000000000" pitchFamily="2" charset="2"/>
              <a:buNone/>
            </a:pPr>
            <a:r>
              <a:rPr lang="zh-CN" altLang="en-US" sz="1800" baseline="-25000" dirty="0"/>
              <a:t>　</a:t>
            </a:r>
            <a:r>
              <a:rPr lang="zh-CN" altLang="en-US" sz="2800" baseline="-25000" dirty="0"/>
              <a:t>当我们不知道取何种分布时取均匀分布是合理的</a:t>
            </a:r>
            <a:endParaRPr lang="zh-CN" altLang="en-US" sz="2800" baseline="-25000" dirty="0"/>
          </a:p>
          <a:p>
            <a:pPr eaLnBrk="1" hangingPunct="1">
              <a:lnSpc>
                <a:spcPct val="80000"/>
              </a:lnSpc>
              <a:buClr>
                <a:schemeClr val="folHlink"/>
              </a:buClr>
              <a:buSzPct val="60000"/>
              <a:buFont typeface="Wingdings" panose="05000000000000000000" pitchFamily="2" charset="2"/>
              <a:buNone/>
            </a:pPr>
            <a:endParaRPr lang="en-US" altLang="zh-CN" sz="1800" baseline="-25000" dirty="0"/>
          </a:p>
        </p:txBody>
      </p:sp>
      <p:graphicFrame>
        <p:nvGraphicFramePr>
          <p:cNvPr id="117817" name="Group 57"/>
          <p:cNvGraphicFramePr>
            <a:graphicFrameLocks noGrp="1"/>
          </p:cNvGraphicFramePr>
          <p:nvPr>
            <p:ph sz="quarter" idx="1"/>
          </p:nvPr>
        </p:nvGraphicFramePr>
        <p:xfrm>
          <a:off x="1187450" y="2924175"/>
          <a:ext cx="7335838" cy="2378075"/>
        </p:xfrm>
        <a:graphic>
          <a:graphicData uri="http://schemas.openxmlformats.org/drawingml/2006/table">
            <a:tbl>
              <a:tblPr/>
              <a:tblGrid>
                <a:gridCol w="1833563"/>
                <a:gridCol w="1835150"/>
                <a:gridCol w="1833562"/>
                <a:gridCol w="1833563"/>
              </a:tblGrid>
              <a:tr h="396346">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分布类别</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Ｐ％</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ｋ</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46">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三角分布</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１００</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２</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46">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梯形分布</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１００</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46">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均匀（矩形）</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１００</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46">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反正弦分布</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１００</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endParaRPr kumimoji="0" lang="zh-CN" altLang="zh-CN"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46">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两点分布</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１００</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１</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rPr>
                        <a:t>ａ</a:t>
                      </a:r>
                      <a:endParaRPr kumimoji="0" lang="zh-CN" altLang="en-US" sz="20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6057"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6058" name="Object 4"/>
          <p:cNvGraphicFramePr>
            <a:graphicFrameLocks noChangeAspect="1"/>
          </p:cNvGraphicFramePr>
          <p:nvPr/>
        </p:nvGraphicFramePr>
        <p:xfrm>
          <a:off x="7524750" y="1989138"/>
          <a:ext cx="463550" cy="508000"/>
        </p:xfrm>
        <a:graphic>
          <a:graphicData uri="http://schemas.openxmlformats.org/presentationml/2006/ole">
            <mc:AlternateContent xmlns:mc="http://schemas.openxmlformats.org/markup-compatibility/2006">
              <mc:Choice xmlns:v="urn:schemas-microsoft-com:vml" Requires="v">
                <p:oleObj spid="_x0000_s3125" name="" r:id="rId1" imgW="203200" imgH="215900" progId="Equation.3">
                  <p:embed/>
                </p:oleObj>
              </mc:Choice>
              <mc:Fallback>
                <p:oleObj name="" r:id="rId1" imgW="203200" imgH="215900" progId="Equation.3">
                  <p:embed/>
                  <p:pic>
                    <p:nvPicPr>
                      <p:cNvPr id="0" name="图片 3124"/>
                      <p:cNvPicPr/>
                      <p:nvPr/>
                    </p:nvPicPr>
                    <p:blipFill>
                      <a:blip r:embed="rId2"/>
                      <a:stretch>
                        <a:fillRect/>
                      </a:stretch>
                    </p:blipFill>
                    <p:spPr>
                      <a:xfrm>
                        <a:off x="7524750" y="1989138"/>
                        <a:ext cx="463550" cy="508000"/>
                      </a:xfrm>
                      <a:prstGeom prst="rect">
                        <a:avLst/>
                      </a:prstGeom>
                      <a:noFill/>
                      <a:ln w="38100">
                        <a:noFill/>
                        <a:miter/>
                      </a:ln>
                    </p:spPr>
                  </p:pic>
                </p:oleObj>
              </mc:Fallback>
            </mc:AlternateContent>
          </a:graphicData>
        </a:graphic>
      </p:graphicFrame>
      <p:graphicFrame>
        <p:nvGraphicFramePr>
          <p:cNvPr id="86059" name="Object 54"/>
          <p:cNvGraphicFramePr>
            <a:graphicFrameLocks noChangeAspect="1"/>
          </p:cNvGraphicFramePr>
          <p:nvPr>
            <p:ph sz="quarter" idx="3"/>
          </p:nvPr>
        </p:nvGraphicFramePr>
        <p:xfrm>
          <a:off x="7451725" y="2997200"/>
          <a:ext cx="338138" cy="358775"/>
        </p:xfrm>
        <a:graphic>
          <a:graphicData uri="http://schemas.openxmlformats.org/presentationml/2006/ole">
            <mc:AlternateContent xmlns:mc="http://schemas.openxmlformats.org/markup-compatibility/2006">
              <mc:Choice xmlns:v="urn:schemas-microsoft-com:vml" Requires="v">
                <p:oleObj spid="_x0000_s3126" name="" r:id="rId3" imgW="203200" imgH="215900" progId="Equation.3">
                  <p:embed/>
                </p:oleObj>
              </mc:Choice>
              <mc:Fallback>
                <p:oleObj name="" r:id="rId3" imgW="203200" imgH="215900" progId="Equation.3">
                  <p:embed/>
                  <p:pic>
                    <p:nvPicPr>
                      <p:cNvPr id="0" name="图片 3125"/>
                      <p:cNvPicPr/>
                      <p:nvPr/>
                    </p:nvPicPr>
                    <p:blipFill>
                      <a:blip r:embed="rId2"/>
                      <a:srcRect/>
                      <a:stretch>
                        <a:fillRect/>
                      </a:stretch>
                    </p:blipFill>
                    <p:spPr>
                      <a:xfrm>
                        <a:off x="7451725" y="2997200"/>
                        <a:ext cx="338138" cy="358775"/>
                      </a:xfrm>
                      <a:prstGeom prst="rect">
                        <a:avLst/>
                      </a:prstGeom>
                      <a:noFill/>
                      <a:ln w="38100">
                        <a:miter/>
                      </a:ln>
                    </p:spPr>
                  </p:pic>
                </p:oleObj>
              </mc:Fallback>
            </mc:AlternateContent>
          </a:graphicData>
        </a:graphic>
      </p:graphicFrame>
      <p:sp>
        <p:nvSpPr>
          <p:cNvPr id="86060" name="Rectangle 59"/>
          <p:cNvSpPr/>
          <p:nvPr/>
        </p:nvSpPr>
        <p:spPr>
          <a:xfrm>
            <a:off x="0" y="331470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6061" name="Object 58"/>
          <p:cNvGraphicFramePr>
            <a:graphicFrameLocks noChangeAspect="1"/>
          </p:cNvGraphicFramePr>
          <p:nvPr/>
        </p:nvGraphicFramePr>
        <p:xfrm>
          <a:off x="5580063" y="3716338"/>
          <a:ext cx="433387" cy="415925"/>
        </p:xfrm>
        <a:graphic>
          <a:graphicData uri="http://schemas.openxmlformats.org/presentationml/2006/ole">
            <mc:AlternateContent xmlns:mc="http://schemas.openxmlformats.org/markup-compatibility/2006">
              <mc:Choice xmlns:v="urn:schemas-microsoft-com:vml" Requires="v">
                <p:oleObj spid="_x0000_s3129" name="" r:id="rId4" imgW="241300" imgH="228600" progId="Equation.3">
                  <p:embed/>
                </p:oleObj>
              </mc:Choice>
              <mc:Fallback>
                <p:oleObj name="" r:id="rId4" imgW="241300" imgH="228600" progId="Equation.3">
                  <p:embed/>
                  <p:pic>
                    <p:nvPicPr>
                      <p:cNvPr id="0" name="图片 3128"/>
                      <p:cNvPicPr/>
                      <p:nvPr/>
                    </p:nvPicPr>
                    <p:blipFill>
                      <a:blip r:embed="rId5"/>
                      <a:stretch>
                        <a:fillRect/>
                      </a:stretch>
                    </p:blipFill>
                    <p:spPr>
                      <a:xfrm>
                        <a:off x="5580063" y="3716338"/>
                        <a:ext cx="433387" cy="415925"/>
                      </a:xfrm>
                      <a:prstGeom prst="rect">
                        <a:avLst/>
                      </a:prstGeom>
                      <a:noFill/>
                      <a:ln w="38100">
                        <a:noFill/>
                        <a:miter/>
                      </a:ln>
                    </p:spPr>
                  </p:pic>
                </p:oleObj>
              </mc:Fallback>
            </mc:AlternateContent>
          </a:graphicData>
        </a:graphic>
      </p:graphicFrame>
      <p:sp>
        <p:nvSpPr>
          <p:cNvPr id="86062" name="Rectangle 61"/>
          <p:cNvSpPr/>
          <p:nvPr/>
        </p:nvSpPr>
        <p:spPr>
          <a:xfrm>
            <a:off x="0" y="331470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6063" name="Object 60"/>
          <p:cNvGraphicFramePr>
            <a:graphicFrameLocks noChangeAspect="1"/>
          </p:cNvGraphicFramePr>
          <p:nvPr/>
        </p:nvGraphicFramePr>
        <p:xfrm>
          <a:off x="5580063" y="4076700"/>
          <a:ext cx="431800" cy="414338"/>
        </p:xfrm>
        <a:graphic>
          <a:graphicData uri="http://schemas.openxmlformats.org/presentationml/2006/ole">
            <mc:AlternateContent xmlns:mc="http://schemas.openxmlformats.org/markup-compatibility/2006">
              <mc:Choice xmlns:v="urn:schemas-microsoft-com:vml" Requires="v">
                <p:oleObj spid="_x0000_s3135" name="" r:id="rId6" imgW="241300" imgH="228600" progId="Equation.3">
                  <p:embed/>
                </p:oleObj>
              </mc:Choice>
              <mc:Fallback>
                <p:oleObj name="" r:id="rId6" imgW="241300" imgH="228600" progId="Equation.3">
                  <p:embed/>
                  <p:pic>
                    <p:nvPicPr>
                      <p:cNvPr id="0" name="图片 3134"/>
                      <p:cNvPicPr/>
                      <p:nvPr/>
                    </p:nvPicPr>
                    <p:blipFill>
                      <a:blip r:embed="rId7"/>
                      <a:stretch>
                        <a:fillRect/>
                      </a:stretch>
                    </p:blipFill>
                    <p:spPr>
                      <a:xfrm>
                        <a:off x="5580063" y="4076700"/>
                        <a:ext cx="431800" cy="414338"/>
                      </a:xfrm>
                      <a:prstGeom prst="rect">
                        <a:avLst/>
                      </a:prstGeom>
                      <a:noFill/>
                      <a:ln w="38100">
                        <a:noFill/>
                        <a:miter/>
                      </a:ln>
                    </p:spPr>
                  </p:pic>
                </p:oleObj>
              </mc:Fallback>
            </mc:AlternateContent>
          </a:graphicData>
        </a:graphic>
      </p:graphicFrame>
      <p:sp>
        <p:nvSpPr>
          <p:cNvPr id="86064" name="Rectangle 63"/>
          <p:cNvSpPr/>
          <p:nvPr/>
        </p:nvSpPr>
        <p:spPr>
          <a:xfrm>
            <a:off x="250825" y="278130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6065" name="Object 62"/>
          <p:cNvGraphicFramePr>
            <a:graphicFrameLocks noChangeAspect="1"/>
          </p:cNvGraphicFramePr>
          <p:nvPr/>
        </p:nvGraphicFramePr>
        <p:xfrm>
          <a:off x="5651500" y="4508500"/>
          <a:ext cx="431800" cy="396875"/>
        </p:xfrm>
        <a:graphic>
          <a:graphicData uri="http://schemas.openxmlformats.org/presentationml/2006/ole">
            <mc:AlternateContent xmlns:mc="http://schemas.openxmlformats.org/markup-compatibility/2006">
              <mc:Choice xmlns:v="urn:schemas-microsoft-com:vml" Requires="v">
                <p:oleObj spid="_x0000_s3130" name="" r:id="rId8" imgW="241300" imgH="215900" progId="Equation.3">
                  <p:embed/>
                </p:oleObj>
              </mc:Choice>
              <mc:Fallback>
                <p:oleObj name="" r:id="rId8" imgW="241300" imgH="215900" progId="Equation.3">
                  <p:embed/>
                  <p:pic>
                    <p:nvPicPr>
                      <p:cNvPr id="0" name="图片 3129"/>
                      <p:cNvPicPr/>
                      <p:nvPr/>
                    </p:nvPicPr>
                    <p:blipFill>
                      <a:blip r:embed="rId9"/>
                      <a:stretch>
                        <a:fillRect/>
                      </a:stretch>
                    </p:blipFill>
                    <p:spPr>
                      <a:xfrm>
                        <a:off x="5651500" y="4508500"/>
                        <a:ext cx="431800" cy="396875"/>
                      </a:xfrm>
                      <a:prstGeom prst="rect">
                        <a:avLst/>
                      </a:prstGeom>
                      <a:noFill/>
                      <a:ln w="38100">
                        <a:noFill/>
                        <a:miter/>
                      </a:ln>
                    </p:spPr>
                  </p:pic>
                </p:oleObj>
              </mc:Fallback>
            </mc:AlternateContent>
          </a:graphicData>
        </a:graphic>
      </p:graphicFrame>
      <p:sp>
        <p:nvSpPr>
          <p:cNvPr id="86066" name="Rectangle 65"/>
          <p:cNvSpPr/>
          <p:nvPr/>
        </p:nvSpPr>
        <p:spPr>
          <a:xfrm>
            <a:off x="0" y="325755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6067" name="Object 66"/>
          <p:cNvGraphicFramePr>
            <a:graphicFrameLocks noChangeAspect="1"/>
          </p:cNvGraphicFramePr>
          <p:nvPr/>
        </p:nvGraphicFramePr>
        <p:xfrm>
          <a:off x="7164388" y="3357563"/>
          <a:ext cx="647700" cy="404812"/>
        </p:xfrm>
        <a:graphic>
          <a:graphicData uri="http://schemas.openxmlformats.org/presentationml/2006/ole">
            <mc:AlternateContent xmlns:mc="http://schemas.openxmlformats.org/markup-compatibility/2006">
              <mc:Choice xmlns:v="urn:schemas-microsoft-com:vml" Requires="v">
                <p:oleObj spid="_x0000_s3132" name="" r:id="rId10" imgW="381000" imgH="241300" progId="Equation.3">
                  <p:embed/>
                </p:oleObj>
              </mc:Choice>
              <mc:Fallback>
                <p:oleObj name="" r:id="rId10" imgW="381000" imgH="241300" progId="Equation.3">
                  <p:embed/>
                  <p:pic>
                    <p:nvPicPr>
                      <p:cNvPr id="0" name="图片 3131"/>
                      <p:cNvPicPr/>
                      <p:nvPr/>
                    </p:nvPicPr>
                    <p:blipFill>
                      <a:blip r:embed="rId11"/>
                      <a:stretch>
                        <a:fillRect/>
                      </a:stretch>
                    </p:blipFill>
                    <p:spPr>
                      <a:xfrm>
                        <a:off x="7164388" y="3357563"/>
                        <a:ext cx="647700" cy="404812"/>
                      </a:xfrm>
                      <a:prstGeom prst="rect">
                        <a:avLst/>
                      </a:prstGeom>
                      <a:noFill/>
                      <a:ln w="38100">
                        <a:noFill/>
                        <a:miter/>
                      </a:ln>
                    </p:spPr>
                  </p:pic>
                </p:oleObj>
              </mc:Fallback>
            </mc:AlternateContent>
          </a:graphicData>
        </a:graphic>
      </p:graphicFrame>
      <p:graphicFrame>
        <p:nvGraphicFramePr>
          <p:cNvPr id="86068" name="Object 68"/>
          <p:cNvGraphicFramePr>
            <a:graphicFrameLocks noChangeAspect="1"/>
          </p:cNvGraphicFramePr>
          <p:nvPr/>
        </p:nvGraphicFramePr>
        <p:xfrm>
          <a:off x="7235825" y="3716338"/>
          <a:ext cx="544513" cy="463550"/>
        </p:xfrm>
        <a:graphic>
          <a:graphicData uri="http://schemas.openxmlformats.org/presentationml/2006/ole">
            <mc:AlternateContent xmlns:mc="http://schemas.openxmlformats.org/markup-compatibility/2006">
              <mc:Choice xmlns:v="urn:schemas-microsoft-com:vml" Requires="v">
                <p:oleObj spid="_x0000_s3136" name="" r:id="rId12" imgW="254000" imgH="215900" progId="Equation.3">
                  <p:embed/>
                </p:oleObj>
              </mc:Choice>
              <mc:Fallback>
                <p:oleObj name="" r:id="rId12" imgW="254000" imgH="215900" progId="Equation.3">
                  <p:embed/>
                  <p:pic>
                    <p:nvPicPr>
                      <p:cNvPr id="0" name="图片 3135"/>
                      <p:cNvPicPr/>
                      <p:nvPr/>
                    </p:nvPicPr>
                    <p:blipFill>
                      <a:blip r:embed="rId13"/>
                      <a:stretch>
                        <a:fillRect/>
                      </a:stretch>
                    </p:blipFill>
                    <p:spPr>
                      <a:xfrm>
                        <a:off x="7235825" y="3716338"/>
                        <a:ext cx="544513" cy="463550"/>
                      </a:xfrm>
                      <a:prstGeom prst="rect">
                        <a:avLst/>
                      </a:prstGeom>
                      <a:noFill/>
                      <a:ln w="38100">
                        <a:noFill/>
                        <a:miter/>
                      </a:ln>
                    </p:spPr>
                  </p:pic>
                </p:oleObj>
              </mc:Fallback>
            </mc:AlternateContent>
          </a:graphicData>
        </a:graphic>
      </p:graphicFrame>
      <p:sp>
        <p:nvSpPr>
          <p:cNvPr id="86069" name="Rectangle 71"/>
          <p:cNvSpPr/>
          <p:nvPr/>
        </p:nvSpPr>
        <p:spPr>
          <a:xfrm>
            <a:off x="179388" y="3141663"/>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6070" name="Object 70"/>
          <p:cNvGraphicFramePr>
            <a:graphicFrameLocks noChangeAspect="1"/>
          </p:cNvGraphicFramePr>
          <p:nvPr/>
        </p:nvGraphicFramePr>
        <p:xfrm>
          <a:off x="7164388" y="4149725"/>
          <a:ext cx="576262" cy="360363"/>
        </p:xfrm>
        <a:graphic>
          <a:graphicData uri="http://schemas.openxmlformats.org/presentationml/2006/ole">
            <mc:AlternateContent xmlns:mc="http://schemas.openxmlformats.org/markup-compatibility/2006">
              <mc:Choice xmlns:v="urn:schemas-microsoft-com:vml" Requires="v">
                <p:oleObj spid="_x0000_s3139" name="" r:id="rId14" imgW="381000" imgH="241300" progId="Equation.3">
                  <p:embed/>
                </p:oleObj>
              </mc:Choice>
              <mc:Fallback>
                <p:oleObj name="" r:id="rId14" imgW="381000" imgH="241300" progId="Equation.3">
                  <p:embed/>
                  <p:pic>
                    <p:nvPicPr>
                      <p:cNvPr id="0" name="图片 3138"/>
                      <p:cNvPicPr/>
                      <p:nvPr/>
                    </p:nvPicPr>
                    <p:blipFill>
                      <a:blip r:embed="rId15"/>
                      <a:stretch>
                        <a:fillRect/>
                      </a:stretch>
                    </p:blipFill>
                    <p:spPr>
                      <a:xfrm>
                        <a:off x="7164388" y="4149725"/>
                        <a:ext cx="576262" cy="360363"/>
                      </a:xfrm>
                      <a:prstGeom prst="rect">
                        <a:avLst/>
                      </a:prstGeom>
                      <a:noFill/>
                      <a:ln w="38100">
                        <a:noFill/>
                        <a:miter/>
                      </a:ln>
                    </p:spPr>
                  </p:pic>
                </p:oleObj>
              </mc:Fallback>
            </mc:AlternateContent>
          </a:graphicData>
        </a:graphic>
      </p:graphicFrame>
      <p:sp>
        <p:nvSpPr>
          <p:cNvPr id="86071" name="Rectangle 73"/>
          <p:cNvSpPr/>
          <p:nvPr/>
        </p:nvSpPr>
        <p:spPr>
          <a:xfrm>
            <a:off x="611188" y="2852738"/>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6072" name="Object 72"/>
          <p:cNvGraphicFramePr>
            <a:graphicFrameLocks noChangeAspect="1"/>
          </p:cNvGraphicFramePr>
          <p:nvPr/>
        </p:nvGraphicFramePr>
        <p:xfrm>
          <a:off x="7235825" y="4508500"/>
          <a:ext cx="576263" cy="360363"/>
        </p:xfrm>
        <a:graphic>
          <a:graphicData uri="http://schemas.openxmlformats.org/presentationml/2006/ole">
            <mc:AlternateContent xmlns:mc="http://schemas.openxmlformats.org/markup-compatibility/2006">
              <mc:Choice xmlns:v="urn:schemas-microsoft-com:vml" Requires="v">
                <p:oleObj spid="_x0000_s3137" name="" r:id="rId16" imgW="381000" imgH="241300" progId="Equation.3">
                  <p:embed/>
                </p:oleObj>
              </mc:Choice>
              <mc:Fallback>
                <p:oleObj name="" r:id="rId16" imgW="381000" imgH="241300" progId="Equation.3">
                  <p:embed/>
                  <p:pic>
                    <p:nvPicPr>
                      <p:cNvPr id="0" name="图片 3136"/>
                      <p:cNvPicPr/>
                      <p:nvPr/>
                    </p:nvPicPr>
                    <p:blipFill>
                      <a:blip r:embed="rId17"/>
                      <a:stretch>
                        <a:fillRect/>
                      </a:stretch>
                    </p:blipFill>
                    <p:spPr>
                      <a:xfrm>
                        <a:off x="7235825" y="4508500"/>
                        <a:ext cx="576263" cy="360363"/>
                      </a:xfrm>
                      <a:prstGeom prst="rect">
                        <a:avLst/>
                      </a:prstGeom>
                      <a:noFill/>
                      <a:ln w="38100">
                        <a:noFill/>
                        <a:miter/>
                      </a:ln>
                    </p:spPr>
                  </p:pic>
                </p:oleObj>
              </mc:Fallback>
            </mc:AlternateContent>
          </a:graphicData>
        </a:graphic>
      </p:graphicFrame>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2"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87043" name="Rectangle 3"/>
          <p:cNvSpPr>
            <a:spLocks noGrp="1"/>
          </p:cNvSpPr>
          <p:nvPr>
            <p:ph idx="1"/>
          </p:nvPr>
        </p:nvSpPr>
        <p:spPr>
          <a:ln/>
        </p:spPr>
        <p:txBody>
          <a:bodyPr vert="horz" wrap="square" lIns="91440" tIns="45720" rIns="91440" bIns="45720" anchor="t"/>
          <a:p>
            <a:pPr eaLnBrk="1" hangingPunct="1"/>
            <a:r>
              <a:rPr lang="zh-CN" altLang="en-US" dirty="0"/>
              <a:t>例１：校准证书上给出标称值为</a:t>
            </a:r>
            <a:r>
              <a:rPr lang="en-US" altLang="zh-CN" dirty="0"/>
              <a:t>10 Ω</a:t>
            </a:r>
            <a:r>
              <a:rPr lang="zh-CN" altLang="en-US" dirty="0"/>
              <a:t>的标准电阻器的电阻</a:t>
            </a:r>
            <a:r>
              <a:rPr lang="en-US" altLang="zh-CN" i="1" dirty="0"/>
              <a:t>R</a:t>
            </a:r>
            <a:r>
              <a:rPr lang="en-US" altLang="zh-CN" dirty="0"/>
              <a:t>S</a:t>
            </a:r>
            <a:r>
              <a:rPr lang="zh-CN" altLang="en-US" dirty="0"/>
              <a:t>在</a:t>
            </a:r>
            <a:r>
              <a:rPr lang="en-US" altLang="zh-CN" dirty="0"/>
              <a:t>23℃</a:t>
            </a:r>
            <a:r>
              <a:rPr lang="zh-CN" altLang="en-US" dirty="0"/>
              <a:t>为</a:t>
            </a:r>
            <a:endParaRPr lang="zh-CN" altLang="en-US" i="1" dirty="0"/>
          </a:p>
          <a:p>
            <a:pPr eaLnBrk="1" hangingPunct="1">
              <a:buNone/>
            </a:pPr>
            <a:r>
              <a:rPr lang="zh-CN" altLang="en-US" i="1" dirty="0"/>
              <a:t>　</a:t>
            </a:r>
            <a:r>
              <a:rPr lang="en-US" altLang="zh-CN" i="1" dirty="0"/>
              <a:t>R</a:t>
            </a:r>
            <a:r>
              <a:rPr lang="en-US" altLang="zh-CN" dirty="0"/>
              <a:t>S(23℃)=(10.000 74</a:t>
            </a:r>
            <a:r>
              <a:rPr lang="en-US" altLang="zh-CN" dirty="0">
                <a:sym typeface="Symbol" panose="05050102010706020507" pitchFamily="18" charset="2"/>
              </a:rPr>
              <a:t></a:t>
            </a:r>
            <a:r>
              <a:rPr lang="en-US" altLang="zh-CN" dirty="0"/>
              <a:t>0.000 13) Ω</a:t>
            </a:r>
            <a:endParaRPr lang="en-US" altLang="zh-CN" dirty="0"/>
          </a:p>
          <a:p>
            <a:pPr eaLnBrk="1" hangingPunct="1">
              <a:buNone/>
            </a:pPr>
            <a:r>
              <a:rPr lang="zh-CN" altLang="en-US" dirty="0"/>
              <a:t>　同时说明正态分布置信水准</a:t>
            </a:r>
            <a:r>
              <a:rPr lang="en-US" altLang="zh-CN" i="1" dirty="0"/>
              <a:t>p</a:t>
            </a:r>
            <a:r>
              <a:rPr lang="en-US" altLang="zh-CN" dirty="0"/>
              <a:t>=99</a:t>
            </a:r>
            <a:r>
              <a:rPr lang="zh-CN" altLang="en-US" dirty="0"/>
              <a:t>％ </a:t>
            </a:r>
            <a:endParaRPr lang="zh-CN" altLang="en-US" dirty="0"/>
          </a:p>
          <a:p>
            <a:pPr eaLnBrk="1" hangingPunct="1">
              <a:buNone/>
            </a:pPr>
            <a:r>
              <a:rPr lang="zh-CN" altLang="en-US" dirty="0"/>
              <a:t>　　半宽ａ＝０．０００１３ </a:t>
            </a:r>
            <a:r>
              <a:rPr lang="en-US" altLang="zh-CN" dirty="0"/>
              <a:t>Ω</a:t>
            </a:r>
            <a:endParaRPr lang="en-US" altLang="zh-CN" dirty="0"/>
          </a:p>
          <a:p>
            <a:pPr eaLnBrk="1" hangingPunct="1">
              <a:buNone/>
            </a:pPr>
            <a:r>
              <a:rPr lang="zh-CN" altLang="en-US" dirty="0"/>
              <a:t>　　　　ｋ＝２．５８</a:t>
            </a:r>
            <a:endParaRPr lang="zh-CN" altLang="en-US" dirty="0"/>
          </a:p>
          <a:p>
            <a:pPr eaLnBrk="1" hangingPunct="1">
              <a:buNone/>
            </a:pPr>
            <a:r>
              <a:rPr lang="zh-CN" altLang="en-US" dirty="0"/>
              <a:t>Ｂ类不确定度为：</a:t>
            </a:r>
            <a:endParaRPr lang="zh-CN" altLang="en-US" dirty="0"/>
          </a:p>
        </p:txBody>
      </p:sp>
      <p:sp>
        <p:nvSpPr>
          <p:cNvPr id="87044"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7045" name="Object 4"/>
          <p:cNvGraphicFramePr>
            <a:graphicFrameLocks noChangeAspect="1"/>
          </p:cNvGraphicFramePr>
          <p:nvPr/>
        </p:nvGraphicFramePr>
        <p:xfrm>
          <a:off x="4211638" y="5229225"/>
          <a:ext cx="4392612" cy="915988"/>
        </p:xfrm>
        <a:graphic>
          <a:graphicData uri="http://schemas.openxmlformats.org/presentationml/2006/ole">
            <mc:AlternateContent xmlns:mc="http://schemas.openxmlformats.org/markup-compatibility/2006">
              <mc:Choice xmlns:v="urn:schemas-microsoft-com:vml" Requires="v">
                <p:oleObj spid="_x0000_s3131" name="" r:id="rId1" imgW="2108200" imgH="393700" progId="Equation.3">
                  <p:embed/>
                </p:oleObj>
              </mc:Choice>
              <mc:Fallback>
                <p:oleObj name="" r:id="rId1" imgW="2108200" imgH="393700" progId="Equation.3">
                  <p:embed/>
                  <p:pic>
                    <p:nvPicPr>
                      <p:cNvPr id="0" name="图片 3130"/>
                      <p:cNvPicPr/>
                      <p:nvPr/>
                    </p:nvPicPr>
                    <p:blipFill>
                      <a:blip r:embed="rId2"/>
                      <a:stretch>
                        <a:fillRect/>
                      </a:stretch>
                    </p:blipFill>
                    <p:spPr>
                      <a:xfrm>
                        <a:off x="4211638" y="5229225"/>
                        <a:ext cx="4392612" cy="915988"/>
                      </a:xfrm>
                      <a:prstGeom prst="rect">
                        <a:avLst/>
                      </a:prstGeom>
                      <a:noFill/>
                      <a:ln w="38100">
                        <a:noFill/>
                        <a:miter/>
                      </a:ln>
                    </p:spPr>
                  </p:pic>
                </p:oleObj>
              </mc:Fallback>
            </mc:AlternateContent>
          </a:graphicData>
        </a:graphic>
      </p:graphicFrame>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6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88067" name="Rectangle 3"/>
          <p:cNvSpPr>
            <a:spLocks noGrp="1"/>
          </p:cNvSpPr>
          <p:nvPr>
            <p:ph idx="1"/>
          </p:nvPr>
        </p:nvSpPr>
        <p:spPr>
          <a:ln/>
        </p:spPr>
        <p:txBody>
          <a:bodyPr vert="horz" wrap="square" lIns="91440" tIns="45720" rIns="91440" bIns="45720" anchor="t"/>
          <a:p>
            <a:pPr eaLnBrk="1" hangingPunct="1"/>
            <a:r>
              <a:rPr lang="zh-CN" altLang="en-US" dirty="0"/>
              <a:t>例</a:t>
            </a:r>
            <a:r>
              <a:rPr lang="en-US" altLang="zh-CN" dirty="0"/>
              <a:t>2 </a:t>
            </a:r>
            <a:r>
              <a:rPr lang="zh-CN" altLang="en-US" dirty="0"/>
              <a:t>：若已知随机变量</a:t>
            </a:r>
            <a:r>
              <a:rPr lang="en-US" altLang="zh-CN" dirty="0"/>
              <a:t>x</a:t>
            </a:r>
            <a:r>
              <a:rPr lang="zh-CN" altLang="en-US" dirty="0"/>
              <a:t>的变化范围为；</a:t>
            </a:r>
            <a:endParaRPr lang="zh-CN" altLang="en-US" dirty="0"/>
          </a:p>
          <a:p>
            <a:pPr eaLnBrk="1" hangingPunct="1">
              <a:buNone/>
            </a:pPr>
            <a:r>
              <a:rPr lang="zh-CN" altLang="en-US" dirty="0"/>
              <a:t>   </a:t>
            </a:r>
            <a:r>
              <a:rPr lang="en-US" altLang="zh-CN" dirty="0"/>
              <a:t>±6.0mm ,</a:t>
            </a:r>
            <a:r>
              <a:rPr lang="zh-CN" altLang="en-US" dirty="0"/>
              <a:t>估计其分布为正态分布，求其标准不确定度 ？</a:t>
            </a:r>
            <a:endParaRPr lang="zh-CN" altLang="en-US" dirty="0"/>
          </a:p>
          <a:p>
            <a:pPr eaLnBrk="1" hangingPunct="1">
              <a:buNone/>
            </a:pPr>
            <a:r>
              <a:rPr lang="zh-CN" altLang="en-US" dirty="0"/>
              <a:t>  解：第一步 求半宽 </a:t>
            </a:r>
            <a:r>
              <a:rPr lang="en-US" altLang="zh-CN" dirty="0"/>
              <a:t>a=6.0mm</a:t>
            </a:r>
            <a:endParaRPr lang="en-US" altLang="zh-CN" dirty="0"/>
          </a:p>
          <a:p>
            <a:pPr eaLnBrk="1" hangingPunct="1">
              <a:buNone/>
            </a:pPr>
            <a:r>
              <a:rPr lang="en-US" altLang="zh-CN" dirty="0"/>
              <a:t>        </a:t>
            </a:r>
            <a:r>
              <a:rPr lang="zh-CN" altLang="en-US" dirty="0"/>
              <a:t>第二步 求 </a:t>
            </a:r>
            <a:r>
              <a:rPr lang="en-US" altLang="zh-CN" dirty="0"/>
              <a:t>k     k=3</a:t>
            </a:r>
            <a:endParaRPr lang="en-US" altLang="zh-CN" dirty="0"/>
          </a:p>
          <a:p>
            <a:pPr eaLnBrk="1" hangingPunct="1">
              <a:buNone/>
            </a:pPr>
            <a:r>
              <a:rPr lang="en-US" altLang="zh-CN" dirty="0"/>
              <a:t>        </a:t>
            </a:r>
            <a:r>
              <a:rPr lang="zh-CN" altLang="en-US" dirty="0"/>
              <a:t>第三步 求标准不确定度：</a:t>
            </a:r>
            <a:endParaRPr lang="zh-CN" altLang="en-US" dirty="0"/>
          </a:p>
          <a:p>
            <a:pPr eaLnBrk="1" hangingPunct="1">
              <a:buNone/>
            </a:pPr>
            <a:r>
              <a:rPr lang="zh-CN" altLang="en-US" dirty="0"/>
              <a:t>                    </a:t>
            </a:r>
            <a:endParaRPr lang="zh-CN" altLang="en-US" dirty="0"/>
          </a:p>
        </p:txBody>
      </p:sp>
      <p:sp>
        <p:nvSpPr>
          <p:cNvPr id="88068"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8069" name="Object 4"/>
          <p:cNvGraphicFramePr>
            <a:graphicFrameLocks noChangeAspect="1"/>
          </p:cNvGraphicFramePr>
          <p:nvPr/>
        </p:nvGraphicFramePr>
        <p:xfrm>
          <a:off x="3635375" y="5516563"/>
          <a:ext cx="2952750" cy="750887"/>
        </p:xfrm>
        <a:graphic>
          <a:graphicData uri="http://schemas.openxmlformats.org/presentationml/2006/ole">
            <mc:AlternateContent xmlns:mc="http://schemas.openxmlformats.org/markup-compatibility/2006">
              <mc:Choice xmlns:v="urn:schemas-microsoft-com:vml" Requires="v">
                <p:oleObj spid="_x0000_s3138" name="" r:id="rId1" imgW="1548765" imgH="393700" progId="Equation.3">
                  <p:embed/>
                </p:oleObj>
              </mc:Choice>
              <mc:Fallback>
                <p:oleObj name="" r:id="rId1" imgW="1548765" imgH="393700" progId="Equation.3">
                  <p:embed/>
                  <p:pic>
                    <p:nvPicPr>
                      <p:cNvPr id="0" name="图片 3137"/>
                      <p:cNvPicPr/>
                      <p:nvPr/>
                    </p:nvPicPr>
                    <p:blipFill>
                      <a:blip r:embed="rId2"/>
                      <a:stretch>
                        <a:fillRect/>
                      </a:stretch>
                    </p:blipFill>
                    <p:spPr>
                      <a:xfrm>
                        <a:off x="3635375" y="5516563"/>
                        <a:ext cx="2952750" cy="750887"/>
                      </a:xfrm>
                      <a:prstGeom prst="rect">
                        <a:avLst/>
                      </a:prstGeom>
                      <a:noFill/>
                      <a:ln w="38100">
                        <a:noFill/>
                        <a:miter/>
                      </a:ln>
                    </p:spPr>
                  </p:pic>
                </p:oleObj>
              </mc:Fallback>
            </mc:AlternateContent>
          </a:graphicData>
        </a:graphic>
      </p:graphicFrame>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9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89091" name="Rectangle 3"/>
          <p:cNvSpPr>
            <a:spLocks noGrp="1"/>
          </p:cNvSpPr>
          <p:nvPr>
            <p:ph idx="1"/>
          </p:nvPr>
        </p:nvSpPr>
        <p:spPr>
          <a:ln/>
        </p:spPr>
        <p:txBody>
          <a:bodyPr vert="horz" wrap="square" lIns="91440" tIns="45720" rIns="91440" bIns="45720" anchor="t"/>
          <a:p>
            <a:pPr eaLnBrk="1" hangingPunct="1"/>
            <a:r>
              <a:rPr lang="zh-CN" altLang="en-US" dirty="0"/>
              <a:t>例</a:t>
            </a:r>
            <a:r>
              <a:rPr lang="en-US" altLang="zh-CN" dirty="0"/>
              <a:t>3  </a:t>
            </a:r>
            <a:r>
              <a:rPr lang="zh-CN" altLang="en-US" dirty="0"/>
              <a:t>用万分之一电子天平称量，天平最小分辨力为</a:t>
            </a:r>
            <a:r>
              <a:rPr lang="en-US" altLang="zh-CN" dirty="0"/>
              <a:t>0.1mg </a:t>
            </a:r>
            <a:r>
              <a:rPr lang="zh-CN" altLang="en-US" dirty="0"/>
              <a:t>，最大允许误差为</a:t>
            </a:r>
            <a:r>
              <a:rPr lang="en-US" altLang="en-US" dirty="0"/>
              <a:t>±</a:t>
            </a:r>
            <a:r>
              <a:rPr lang="en-US" altLang="zh-CN" dirty="0"/>
              <a:t>1.5mg </a:t>
            </a:r>
            <a:r>
              <a:rPr lang="zh-CN" altLang="en-US" dirty="0"/>
              <a:t>求最小分辨力和最大允差引入的测量不确定度？</a:t>
            </a:r>
            <a:endParaRPr lang="zh-CN" altLang="en-US" dirty="0"/>
          </a:p>
          <a:p>
            <a:pPr eaLnBrk="1" hangingPunct="1"/>
            <a:r>
              <a:rPr lang="zh-CN" altLang="en-US" dirty="0"/>
              <a:t>      </a:t>
            </a:r>
            <a:endParaRPr lang="zh-CN" altLang="en-US" dirty="0"/>
          </a:p>
          <a:p>
            <a:pPr eaLnBrk="1" hangingPunct="1"/>
            <a:endParaRPr lang="zh-CN" altLang="en-US" dirty="0"/>
          </a:p>
          <a:p>
            <a:pPr eaLnBrk="1" hangingPunct="1"/>
            <a:r>
              <a:rPr lang="zh-CN" altLang="en-US" dirty="0"/>
              <a:t> </a:t>
            </a:r>
            <a:endParaRPr lang="zh-CN" altLang="en-US" dirty="0"/>
          </a:p>
        </p:txBody>
      </p:sp>
      <p:sp>
        <p:nvSpPr>
          <p:cNvPr id="89092" name="Rectangle 5"/>
          <p:cNvSpPr/>
          <p:nvPr/>
        </p:nvSpPr>
        <p:spPr>
          <a:xfrm>
            <a:off x="0" y="3176588"/>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9093" name="Object 4"/>
          <p:cNvGraphicFramePr>
            <a:graphicFrameLocks noChangeAspect="1"/>
          </p:cNvGraphicFramePr>
          <p:nvPr/>
        </p:nvGraphicFramePr>
        <p:xfrm>
          <a:off x="3348038" y="3860800"/>
          <a:ext cx="3960812" cy="936625"/>
        </p:xfrm>
        <a:graphic>
          <a:graphicData uri="http://schemas.openxmlformats.org/presentationml/2006/ole">
            <mc:AlternateContent xmlns:mc="http://schemas.openxmlformats.org/markup-compatibility/2006">
              <mc:Choice xmlns:v="urn:schemas-microsoft-com:vml" Requires="v">
                <p:oleObj spid="_x0000_s3133" name="" r:id="rId1" imgW="1727200" imgH="508000" progId="Equation.3">
                  <p:embed/>
                </p:oleObj>
              </mc:Choice>
              <mc:Fallback>
                <p:oleObj name="" r:id="rId1" imgW="1727200" imgH="508000" progId="Equation.3">
                  <p:embed/>
                  <p:pic>
                    <p:nvPicPr>
                      <p:cNvPr id="0" name="图片 3132"/>
                      <p:cNvPicPr/>
                      <p:nvPr/>
                    </p:nvPicPr>
                    <p:blipFill>
                      <a:blip r:embed="rId2"/>
                      <a:stretch>
                        <a:fillRect/>
                      </a:stretch>
                    </p:blipFill>
                    <p:spPr>
                      <a:xfrm>
                        <a:off x="3348038" y="3860800"/>
                        <a:ext cx="3960812" cy="936625"/>
                      </a:xfrm>
                      <a:prstGeom prst="rect">
                        <a:avLst/>
                      </a:prstGeom>
                      <a:noFill/>
                      <a:ln w="38100">
                        <a:noFill/>
                        <a:miter/>
                      </a:ln>
                    </p:spPr>
                  </p:pic>
                </p:oleObj>
              </mc:Fallback>
            </mc:AlternateContent>
          </a:graphicData>
        </a:graphic>
      </p:graphicFrame>
      <p:sp>
        <p:nvSpPr>
          <p:cNvPr id="89094"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89095" name="Object 6"/>
          <p:cNvGraphicFramePr>
            <a:graphicFrameLocks noChangeAspect="1"/>
          </p:cNvGraphicFramePr>
          <p:nvPr/>
        </p:nvGraphicFramePr>
        <p:xfrm>
          <a:off x="3348038" y="5013325"/>
          <a:ext cx="3816350" cy="922338"/>
        </p:xfrm>
        <a:graphic>
          <a:graphicData uri="http://schemas.openxmlformats.org/presentationml/2006/ole">
            <mc:AlternateContent xmlns:mc="http://schemas.openxmlformats.org/markup-compatibility/2006">
              <mc:Choice xmlns:v="urn:schemas-microsoft-com:vml" Requires="v">
                <p:oleObj spid="_x0000_s3134" name="" r:id="rId3" imgW="1765300" imgH="419100" progId="Equation.3">
                  <p:embed/>
                </p:oleObj>
              </mc:Choice>
              <mc:Fallback>
                <p:oleObj name="" r:id="rId3" imgW="1765300" imgH="419100" progId="Equation.3">
                  <p:embed/>
                  <p:pic>
                    <p:nvPicPr>
                      <p:cNvPr id="0" name="图片 3133"/>
                      <p:cNvPicPr/>
                      <p:nvPr/>
                    </p:nvPicPr>
                    <p:blipFill>
                      <a:blip r:embed="rId4"/>
                      <a:stretch>
                        <a:fillRect/>
                      </a:stretch>
                    </p:blipFill>
                    <p:spPr>
                      <a:xfrm>
                        <a:off x="3348038" y="5013325"/>
                        <a:ext cx="3816350" cy="922338"/>
                      </a:xfrm>
                      <a:prstGeom prst="rect">
                        <a:avLst/>
                      </a:prstGeom>
                      <a:noFill/>
                      <a:ln w="38100">
                        <a:noFill/>
                        <a:miter/>
                      </a:ln>
                    </p:spPr>
                  </p:pic>
                </p:oleObj>
              </mc:Fallback>
            </mc:AlternateContent>
          </a:graphicData>
        </a:graphic>
      </p:graphicFrame>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1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90115" name="Rectangle 3"/>
          <p:cNvSpPr>
            <a:spLocks noGrp="1"/>
          </p:cNvSpPr>
          <p:nvPr>
            <p:ph idx="1"/>
          </p:nvPr>
        </p:nvSpPr>
        <p:spPr>
          <a:ln/>
        </p:spPr>
        <p:txBody>
          <a:bodyPr vert="horz" wrap="square" lIns="91440" tIns="45720" rIns="91440" bIns="45720" anchor="t"/>
          <a:p>
            <a:pPr eaLnBrk="1" hangingPunct="1"/>
            <a:r>
              <a:rPr lang="zh-CN" altLang="en-US" dirty="0"/>
              <a:t>例</a:t>
            </a:r>
            <a:r>
              <a:rPr lang="en-US" altLang="zh-CN" dirty="0"/>
              <a:t>4 </a:t>
            </a:r>
            <a:r>
              <a:rPr lang="zh-CN" altLang="en-US" dirty="0"/>
              <a:t>：用试管配制</a:t>
            </a:r>
            <a:r>
              <a:rPr lang="en-US" altLang="zh-CN" dirty="0"/>
              <a:t>100ml </a:t>
            </a:r>
            <a:r>
              <a:rPr lang="zh-CN" altLang="en-US" dirty="0"/>
              <a:t>标准溶液，试管最小格值为</a:t>
            </a:r>
            <a:r>
              <a:rPr lang="en-US" altLang="zh-CN" dirty="0"/>
              <a:t>1ml </a:t>
            </a:r>
            <a:r>
              <a:rPr lang="zh-CN" altLang="en-US" dirty="0"/>
              <a:t>求人员读数误差引入的标准不确定度？（假设一般读数误差不超过最小格值的五分之一）</a:t>
            </a:r>
            <a:endParaRPr lang="zh-CN" altLang="en-US" dirty="0"/>
          </a:p>
          <a:p>
            <a:pPr eaLnBrk="1" hangingPunct="1"/>
            <a:endParaRPr lang="zh-CN" altLang="en-US" dirty="0"/>
          </a:p>
          <a:p>
            <a:pPr eaLnBrk="1" hangingPunct="1"/>
            <a:endParaRPr lang="en-US" altLang="zh-CN" dirty="0"/>
          </a:p>
        </p:txBody>
      </p:sp>
      <p:sp>
        <p:nvSpPr>
          <p:cNvPr id="90116"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90117" name="Object 4"/>
          <p:cNvGraphicFramePr>
            <a:graphicFrameLocks noChangeAspect="1"/>
          </p:cNvGraphicFramePr>
          <p:nvPr/>
        </p:nvGraphicFramePr>
        <p:xfrm>
          <a:off x="2339975" y="4292600"/>
          <a:ext cx="3671888" cy="923925"/>
        </p:xfrm>
        <a:graphic>
          <a:graphicData uri="http://schemas.openxmlformats.org/presentationml/2006/ole">
            <mc:AlternateContent xmlns:mc="http://schemas.openxmlformats.org/markup-compatibility/2006">
              <mc:Choice xmlns:v="urn:schemas-microsoft-com:vml" Requires="v">
                <p:oleObj spid="_x0000_s3141" name="" r:id="rId1" imgW="1612900" imgH="419100" progId="Equation.3">
                  <p:embed/>
                </p:oleObj>
              </mc:Choice>
              <mc:Fallback>
                <p:oleObj name="" r:id="rId1" imgW="1612900" imgH="419100" progId="Equation.3">
                  <p:embed/>
                  <p:pic>
                    <p:nvPicPr>
                      <p:cNvPr id="0" name="图片 3140"/>
                      <p:cNvPicPr/>
                      <p:nvPr/>
                    </p:nvPicPr>
                    <p:blipFill>
                      <a:blip r:embed="rId2"/>
                      <a:stretch>
                        <a:fillRect/>
                      </a:stretch>
                    </p:blipFill>
                    <p:spPr>
                      <a:xfrm>
                        <a:off x="2339975" y="4292600"/>
                        <a:ext cx="3671888" cy="923925"/>
                      </a:xfrm>
                      <a:prstGeom prst="rect">
                        <a:avLst/>
                      </a:prstGeom>
                      <a:noFill/>
                      <a:ln w="38100">
                        <a:noFill/>
                        <a:miter/>
                      </a:ln>
                    </p:spPr>
                  </p:pic>
                </p:oleObj>
              </mc:Fallback>
            </mc:AlternateContent>
          </a:graphicData>
        </a:graphic>
      </p:graphicFrame>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8"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91139" name="Rectangle 3"/>
          <p:cNvSpPr>
            <a:spLocks noGrp="1"/>
          </p:cNvSpPr>
          <p:nvPr>
            <p:ph idx="1"/>
          </p:nvPr>
        </p:nvSpPr>
        <p:spPr>
          <a:xfrm>
            <a:off x="1182688" y="2017713"/>
            <a:ext cx="7772400" cy="3571875"/>
          </a:xfrm>
          <a:ln/>
        </p:spPr>
        <p:txBody>
          <a:bodyPr vert="horz" wrap="square" lIns="91440" tIns="45720" rIns="91440" bIns="45720" anchor="t"/>
          <a:p>
            <a:pPr eaLnBrk="1" hangingPunct="1">
              <a:lnSpc>
                <a:spcPct val="80000"/>
              </a:lnSpc>
            </a:pPr>
            <a:r>
              <a:rPr lang="en-US" altLang="zh-CN" sz="1800" dirty="0"/>
              <a:t> A</a:t>
            </a:r>
            <a:r>
              <a:rPr lang="zh-CN" altLang="en-US" sz="1800" dirty="0"/>
              <a:t>类评定和</a:t>
            </a:r>
            <a:r>
              <a:rPr lang="en-US" altLang="zh-CN" sz="1800" dirty="0"/>
              <a:t>B</a:t>
            </a:r>
            <a:r>
              <a:rPr lang="zh-CN" altLang="en-US" sz="1800" dirty="0"/>
              <a:t>类评定的区别 </a:t>
            </a:r>
            <a:endParaRPr lang="zh-CN" altLang="en-US" sz="1800" dirty="0"/>
          </a:p>
          <a:p>
            <a:pPr eaLnBrk="1" hangingPunct="1">
              <a:lnSpc>
                <a:spcPct val="80000"/>
              </a:lnSpc>
            </a:pPr>
            <a:r>
              <a:rPr lang="en-US" altLang="zh-CN" sz="1800" dirty="0"/>
              <a:t>1</a:t>
            </a:r>
            <a:r>
              <a:rPr lang="zh-CN" altLang="en-US" sz="1800" dirty="0"/>
              <a:t>）</a:t>
            </a:r>
            <a:r>
              <a:rPr lang="en-US" altLang="zh-CN" sz="1800" dirty="0"/>
              <a:t>A</a:t>
            </a:r>
            <a:r>
              <a:rPr lang="zh-CN" altLang="en-US" sz="1800" dirty="0"/>
              <a:t>类评定首先要求由实验测量得到被测量的观测列，并根据需要由观测列计算被测量估计值的标准不确定度。而</a:t>
            </a:r>
            <a:r>
              <a:rPr lang="en-US" altLang="zh-CN" sz="1800" dirty="0"/>
              <a:t>B</a:t>
            </a:r>
            <a:r>
              <a:rPr lang="zh-CN" altLang="en-US" sz="1800" dirty="0"/>
              <a:t>类评定则是通过其他已有的信息进行评估的，故不存在重复观测列。 </a:t>
            </a:r>
            <a:endParaRPr lang="zh-CN" altLang="en-US" sz="1800" dirty="0"/>
          </a:p>
          <a:p>
            <a:pPr eaLnBrk="1" hangingPunct="1">
              <a:lnSpc>
                <a:spcPct val="80000"/>
              </a:lnSpc>
            </a:pPr>
            <a:r>
              <a:rPr lang="en-US" altLang="zh-CN" sz="1800" dirty="0"/>
              <a:t>2</a:t>
            </a:r>
            <a:r>
              <a:rPr lang="zh-CN" altLang="en-US" sz="1800" dirty="0"/>
              <a:t>）对于</a:t>
            </a:r>
            <a:r>
              <a:rPr lang="en-US" altLang="zh-CN" sz="1800" dirty="0"/>
              <a:t>A</a:t>
            </a:r>
            <a:r>
              <a:rPr lang="zh-CN" altLang="en-US" sz="1800" dirty="0"/>
              <a:t>类评定一般先根据观测列计算出方差，然后开方后得到实验标准差。而</a:t>
            </a:r>
            <a:r>
              <a:rPr lang="en-US" altLang="zh-CN" sz="1800" dirty="0"/>
              <a:t>B</a:t>
            </a:r>
            <a:r>
              <a:rPr lang="zh-CN" altLang="en-US" sz="1800" dirty="0"/>
              <a:t>类评定一般根据极限值和被测量分布的信息直接估计出标准</a:t>
            </a:r>
            <a:endParaRPr lang="zh-CN" altLang="en-US" sz="1800" dirty="0"/>
          </a:p>
          <a:p>
            <a:pPr eaLnBrk="1" hangingPunct="1">
              <a:lnSpc>
                <a:spcPct val="80000"/>
              </a:lnSpc>
              <a:buNone/>
            </a:pPr>
            <a:r>
              <a:rPr lang="zh-CN" altLang="en-US" sz="1800" dirty="0"/>
              <a:t>    差，或由校准证书（或检定证书）提供的扩展不确定度导出标准不确定度。 </a:t>
            </a:r>
            <a:endParaRPr lang="zh-CN" altLang="en-US" sz="1800" dirty="0"/>
          </a:p>
          <a:p>
            <a:pPr eaLnBrk="1" hangingPunct="1">
              <a:lnSpc>
                <a:spcPct val="80000"/>
              </a:lnSpc>
            </a:pPr>
            <a:r>
              <a:rPr lang="en-US" altLang="zh-CN" sz="1800" dirty="0"/>
              <a:t>3</a:t>
            </a:r>
            <a:r>
              <a:rPr lang="zh-CN" altLang="en-US" sz="1800" dirty="0"/>
              <a:t>）</a:t>
            </a:r>
            <a:r>
              <a:rPr lang="en-US" altLang="zh-CN" sz="1800" dirty="0"/>
              <a:t>A</a:t>
            </a:r>
            <a:r>
              <a:rPr lang="zh-CN" altLang="en-US" sz="1800" dirty="0"/>
              <a:t>类评定的自由度可以由测量次数、需要同时测量的被测量的个数以及其他约束条件的个数计算出。而</a:t>
            </a:r>
            <a:r>
              <a:rPr lang="en-US" altLang="zh-CN" sz="1800" dirty="0"/>
              <a:t>B</a:t>
            </a:r>
            <a:r>
              <a:rPr lang="zh-CN" altLang="en-US" sz="1800" dirty="0"/>
              <a:t>类评定的自由度是无法直接计算的，只能根据对</a:t>
            </a:r>
            <a:r>
              <a:rPr lang="en-US" altLang="zh-CN" sz="1800" dirty="0"/>
              <a:t>B</a:t>
            </a:r>
            <a:r>
              <a:rPr lang="zh-CN" altLang="en-US" sz="1800" dirty="0"/>
              <a:t>类评定标准不确定度准确程度的估计而得到注意的是，</a:t>
            </a:r>
            <a:r>
              <a:rPr lang="en-US" altLang="zh-CN" sz="1800" dirty="0"/>
              <a:t>A</a:t>
            </a:r>
            <a:r>
              <a:rPr lang="zh-CN" altLang="en-US" sz="1800" dirty="0"/>
              <a:t>类评定、</a:t>
            </a:r>
            <a:r>
              <a:rPr lang="en-US" altLang="zh-CN" sz="1800" dirty="0"/>
              <a:t>B</a:t>
            </a:r>
            <a:r>
              <a:rPr lang="zh-CN" altLang="en-US" sz="1800" dirty="0"/>
              <a:t>类评定，最后均用标准偏差来表示标准不确定度，并且在得到合成标准不确定度时，两者的合成方法完全相同，因此由两种评定方法得到的标准不确定度并无本质上差别。</a:t>
            </a:r>
            <a:endParaRPr lang="zh-CN" altLang="en-US" sz="18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2"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92163" name="Rectangle 3"/>
          <p:cNvSpPr>
            <a:spLocks noGrp="1"/>
          </p:cNvSpPr>
          <p:nvPr>
            <p:ph idx="1"/>
          </p:nvPr>
        </p:nvSpPr>
        <p:spPr>
          <a:ln/>
        </p:spPr>
        <p:txBody>
          <a:bodyPr vert="horz" wrap="square" lIns="91440" tIns="45720" rIns="91440" bIns="45720" anchor="t"/>
          <a:p>
            <a:pPr eaLnBrk="1" hangingPunct="1">
              <a:lnSpc>
                <a:spcPct val="90000"/>
              </a:lnSpc>
            </a:pPr>
            <a:r>
              <a:rPr lang="zh-CN" altLang="en-US" sz="2800" dirty="0"/>
              <a:t>使用</a:t>
            </a:r>
            <a:r>
              <a:rPr lang="en-US" altLang="zh-CN" sz="2800" dirty="0"/>
              <a:t>A</a:t>
            </a:r>
            <a:r>
              <a:rPr lang="zh-CN" altLang="en-US" sz="2800" dirty="0"/>
              <a:t>类评定和</a:t>
            </a:r>
            <a:r>
              <a:rPr lang="en-US" altLang="zh-CN" sz="2800" dirty="0"/>
              <a:t>B</a:t>
            </a:r>
            <a:r>
              <a:rPr lang="zh-CN" altLang="en-US" sz="2800" dirty="0"/>
              <a:t>类评定的注意事项 </a:t>
            </a:r>
            <a:endParaRPr lang="zh-CN" altLang="en-US" sz="2800" dirty="0"/>
          </a:p>
          <a:p>
            <a:pPr eaLnBrk="1" hangingPunct="1">
              <a:lnSpc>
                <a:spcPct val="90000"/>
              </a:lnSpc>
            </a:pPr>
            <a:r>
              <a:rPr lang="en-US" altLang="zh-CN" sz="2800" dirty="0"/>
              <a:t>1</a:t>
            </a:r>
            <a:r>
              <a:rPr lang="zh-CN" altLang="en-US" sz="2800" dirty="0"/>
              <a:t>）</a:t>
            </a:r>
            <a:r>
              <a:rPr lang="en-US" altLang="zh-CN" sz="2800" dirty="0"/>
              <a:t>A</a:t>
            </a:r>
            <a:r>
              <a:rPr lang="zh-CN" altLang="en-US" sz="2800" dirty="0"/>
              <a:t>类评定和</a:t>
            </a:r>
            <a:r>
              <a:rPr lang="en-US" altLang="zh-CN" sz="2800" dirty="0"/>
              <a:t>B</a:t>
            </a:r>
            <a:r>
              <a:rPr lang="zh-CN" altLang="en-US" sz="2800" dirty="0"/>
              <a:t>类评定，与随机误差和系统误差不存在简单的对应关系。随机误差和系统误差表示两种不同性质的误差，</a:t>
            </a:r>
            <a:r>
              <a:rPr lang="en-US" altLang="zh-CN" sz="2800" dirty="0"/>
              <a:t>A</a:t>
            </a:r>
            <a:r>
              <a:rPr lang="zh-CN" altLang="en-US" sz="2800" dirty="0"/>
              <a:t>类和</a:t>
            </a:r>
            <a:r>
              <a:rPr lang="en-US" altLang="zh-CN" sz="2800" dirty="0"/>
              <a:t>B</a:t>
            </a:r>
            <a:r>
              <a:rPr lang="zh-CN" altLang="en-US" sz="2800" dirty="0"/>
              <a:t>类评定表示两种不同的评定方法。 </a:t>
            </a:r>
            <a:endParaRPr lang="zh-CN" altLang="en-US" sz="2800" dirty="0"/>
          </a:p>
          <a:p>
            <a:pPr eaLnBrk="1" hangingPunct="1">
              <a:lnSpc>
                <a:spcPct val="90000"/>
              </a:lnSpc>
            </a:pPr>
            <a:r>
              <a:rPr lang="en-US" altLang="zh-CN" sz="2800" dirty="0"/>
              <a:t>2</a:t>
            </a:r>
            <a:r>
              <a:rPr lang="zh-CN" altLang="en-US" sz="2800" dirty="0"/>
              <a:t>）不确定度依其评定方法分为</a:t>
            </a:r>
            <a:r>
              <a:rPr lang="en-US" altLang="zh-CN" sz="2800" dirty="0"/>
              <a:t>A</a:t>
            </a:r>
            <a:r>
              <a:rPr lang="zh-CN" altLang="en-US" sz="2800" dirty="0"/>
              <a:t>类评定和</a:t>
            </a:r>
            <a:r>
              <a:rPr lang="en-US" altLang="zh-CN" sz="2800" dirty="0"/>
              <a:t>B</a:t>
            </a:r>
            <a:r>
              <a:rPr lang="zh-CN" altLang="en-US" sz="2800" dirty="0"/>
              <a:t>类评定，并不表明两类评定存在任何本质上的差别，因此在测量不确定度评定中不必过分强调某一分量是属于不确定度的</a:t>
            </a:r>
            <a:r>
              <a:rPr lang="en-US" altLang="zh-CN" sz="2800" dirty="0"/>
              <a:t>A</a:t>
            </a:r>
            <a:r>
              <a:rPr lang="zh-CN" altLang="en-US" sz="2800" dirty="0"/>
              <a:t>类评定还是</a:t>
            </a:r>
            <a:r>
              <a:rPr lang="en-US" altLang="zh-CN" sz="2800" dirty="0"/>
              <a:t>B</a:t>
            </a:r>
            <a:r>
              <a:rPr lang="zh-CN" altLang="en-US" sz="2800" dirty="0"/>
              <a:t>类评定。 </a:t>
            </a:r>
            <a:endParaRPr lang="zh-CN" altLang="en-US" sz="2800"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93187" name="Rectangle 3"/>
          <p:cNvSpPr>
            <a:spLocks noGrp="1"/>
          </p:cNvSpPr>
          <p:nvPr>
            <p:ph idx="1"/>
          </p:nvPr>
        </p:nvSpPr>
        <p:spPr>
          <a:ln/>
        </p:spPr>
        <p:txBody>
          <a:bodyPr vert="horz" wrap="square" lIns="91440" tIns="45720" rIns="91440" bIns="45720" anchor="t"/>
          <a:p>
            <a:pPr eaLnBrk="1" hangingPunct="1"/>
            <a:r>
              <a:rPr lang="zh-CN" altLang="en-US" sz="2800" dirty="0"/>
              <a:t>使用</a:t>
            </a:r>
            <a:r>
              <a:rPr lang="en-US" altLang="zh-CN" sz="2800" dirty="0"/>
              <a:t>A</a:t>
            </a:r>
            <a:r>
              <a:rPr lang="zh-CN" altLang="en-US" sz="2800" dirty="0"/>
              <a:t>类评定和</a:t>
            </a:r>
            <a:r>
              <a:rPr lang="en-US" altLang="zh-CN" sz="2800" dirty="0"/>
              <a:t>B</a:t>
            </a:r>
            <a:r>
              <a:rPr lang="zh-CN" altLang="en-US" sz="2800" dirty="0"/>
              <a:t>类评定的注意事项</a:t>
            </a:r>
            <a:endParaRPr lang="zh-CN" altLang="en-US" sz="2800" dirty="0"/>
          </a:p>
          <a:p>
            <a:pPr eaLnBrk="1" hangingPunct="1"/>
            <a:r>
              <a:rPr lang="zh-CN" altLang="en-US" sz="2800" dirty="0"/>
              <a:t> </a:t>
            </a:r>
            <a:r>
              <a:rPr lang="en-US" altLang="zh-CN" sz="2800" dirty="0"/>
              <a:t>3</a:t>
            </a:r>
            <a:r>
              <a:rPr lang="zh-CN" altLang="en-US" sz="2800" dirty="0"/>
              <a:t>）</a:t>
            </a:r>
            <a:r>
              <a:rPr lang="en-US" altLang="zh-CN" sz="2800" dirty="0"/>
              <a:t>A</a:t>
            </a:r>
            <a:r>
              <a:rPr lang="zh-CN" altLang="en-US" sz="2800" dirty="0"/>
              <a:t>类评定不确定度和</a:t>
            </a:r>
            <a:r>
              <a:rPr lang="en-US" altLang="zh-CN" sz="2800" dirty="0"/>
              <a:t>B</a:t>
            </a:r>
            <a:r>
              <a:rPr lang="zh-CN" altLang="en-US" sz="2800" dirty="0"/>
              <a:t>类评定不确定度在一定条件下是可以相互转化的。 </a:t>
            </a:r>
            <a:endParaRPr lang="zh-CN" altLang="en-US" sz="2800" dirty="0"/>
          </a:p>
          <a:p>
            <a:pPr eaLnBrk="1" hangingPunct="1"/>
            <a:r>
              <a:rPr lang="en-US" altLang="zh-CN" sz="2800" dirty="0"/>
              <a:t>4</a:t>
            </a:r>
            <a:r>
              <a:rPr lang="zh-CN" altLang="en-US" sz="2800" dirty="0"/>
              <a:t>）并不是每一次测量都一定同时有</a:t>
            </a:r>
            <a:r>
              <a:rPr lang="en-US" altLang="zh-CN" sz="2800" dirty="0"/>
              <a:t>A</a:t>
            </a:r>
            <a:r>
              <a:rPr lang="zh-CN" altLang="en-US" sz="2800" dirty="0"/>
              <a:t>类评定不确定度分量和</a:t>
            </a:r>
            <a:r>
              <a:rPr lang="en-US" altLang="zh-CN" sz="2800" dirty="0"/>
              <a:t>B</a:t>
            </a:r>
            <a:r>
              <a:rPr lang="zh-CN" altLang="en-US" sz="2800" dirty="0"/>
              <a:t>类评定不确定度分量。 </a:t>
            </a:r>
            <a:endParaRPr lang="zh-CN" altLang="en-US" sz="2800" dirty="0"/>
          </a:p>
          <a:p>
            <a:pPr eaLnBrk="1" hangingPunct="1"/>
            <a:r>
              <a:rPr lang="en-US" altLang="zh-CN" sz="2800" dirty="0"/>
              <a:t>5</a:t>
            </a:r>
            <a:r>
              <a:rPr lang="zh-CN" altLang="en-US" sz="2800" dirty="0"/>
              <a:t>）有些不确定度分量，根据评定方法的不同，既可以用</a:t>
            </a:r>
            <a:r>
              <a:rPr lang="en-US" altLang="zh-CN" sz="2800" dirty="0"/>
              <a:t>A</a:t>
            </a:r>
            <a:r>
              <a:rPr lang="zh-CN" altLang="en-US" sz="2800" dirty="0"/>
              <a:t>类评定来处理，也可以用</a:t>
            </a:r>
            <a:r>
              <a:rPr lang="en-US" altLang="zh-CN" sz="2800" dirty="0"/>
              <a:t>B</a:t>
            </a:r>
            <a:r>
              <a:rPr lang="zh-CN" altLang="en-US" sz="2800" dirty="0"/>
              <a:t>类评定来处理。 </a:t>
            </a:r>
            <a:endParaRPr lang="zh-CN" altLang="en-US" sz="2800" dirty="0"/>
          </a:p>
          <a:p>
            <a:pPr eaLnBrk="1" hangingPunct="1"/>
            <a:endParaRPr lang="en-US" altLang="zh-CN"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a:spLocks noGrp="1"/>
          </p:cNvSpPr>
          <p:nvPr>
            <p:ph type="title"/>
          </p:nvPr>
        </p:nvSpPr>
        <p:spPr>
          <a:ln/>
        </p:spPr>
        <p:txBody>
          <a:bodyPr vert="horz" wrap="square" lIns="91440" tIns="45720" rIns="91440" bIns="45720" anchor="b"/>
          <a:p>
            <a:pPr eaLnBrk="1" hangingPunct="1"/>
            <a:r>
              <a:rPr lang="en-US" altLang="zh-CN" dirty="0"/>
              <a:t>   </a:t>
            </a:r>
            <a:r>
              <a:rPr lang="zh-CN" altLang="en-US" dirty="0"/>
              <a:t>第一部分   预备知识</a:t>
            </a:r>
            <a:endParaRPr lang="zh-CN" altLang="en-US" dirty="0"/>
          </a:p>
        </p:txBody>
      </p:sp>
      <p:sp>
        <p:nvSpPr>
          <p:cNvPr id="11267" name="Rectangle 3"/>
          <p:cNvSpPr>
            <a:spLocks noGrp="1"/>
          </p:cNvSpPr>
          <p:nvPr>
            <p:ph idx="1"/>
          </p:nvPr>
        </p:nvSpPr>
        <p:spPr>
          <a:ln/>
        </p:spPr>
        <p:txBody>
          <a:bodyPr vert="horz" wrap="square" lIns="91440" tIns="45720" rIns="91440" bIns="45720" anchor="t"/>
          <a:p>
            <a:pPr eaLnBrk="1" hangingPunct="1"/>
            <a:r>
              <a:rPr lang="en-US" altLang="zh-CN" sz="2800" dirty="0"/>
              <a:t>2.1 </a:t>
            </a:r>
            <a:r>
              <a:rPr lang="zh-CN" altLang="en-US" sz="2800" dirty="0"/>
              <a:t>随机变量 </a:t>
            </a:r>
            <a:endParaRPr lang="zh-CN" altLang="en-US" sz="2800" dirty="0"/>
          </a:p>
          <a:p>
            <a:pPr eaLnBrk="1" hangingPunct="1">
              <a:buNone/>
            </a:pPr>
            <a:r>
              <a:rPr lang="zh-CN" altLang="en-US" sz="2800" dirty="0"/>
              <a:t>   作一次试验，其结果有多种可能。每一种可能结果都可用一个数来表示，可把这些数看作为某变量</a:t>
            </a:r>
            <a:r>
              <a:rPr lang="en-US" altLang="zh-CN" sz="2800" dirty="0"/>
              <a:t>X</a:t>
            </a:r>
            <a:r>
              <a:rPr lang="zh-CN" altLang="en-US" sz="2800" dirty="0"/>
              <a:t>的取值范围，变量</a:t>
            </a:r>
            <a:r>
              <a:rPr lang="en-US" altLang="zh-CN" sz="2800" dirty="0"/>
              <a:t>X</a:t>
            </a:r>
            <a:r>
              <a:rPr lang="zh-CN" altLang="en-US" sz="2800" dirty="0"/>
              <a:t>称为</a:t>
            </a:r>
            <a:r>
              <a:rPr lang="zh-CN" altLang="en-US" sz="2800" dirty="0">
                <a:latin typeface="Arial" panose="020B0604020202020204" pitchFamily="34" charset="0"/>
              </a:rPr>
              <a:t>“</a:t>
            </a:r>
            <a:r>
              <a:rPr lang="zh-CN" altLang="en-US" sz="2800" dirty="0"/>
              <a:t>随机变量</a:t>
            </a:r>
            <a:r>
              <a:rPr lang="zh-CN" altLang="en-US" sz="2800" dirty="0">
                <a:latin typeface="Arial" panose="020B0604020202020204" pitchFamily="34" charset="0"/>
              </a:rPr>
              <a:t>”</a:t>
            </a:r>
            <a:r>
              <a:rPr lang="zh-CN" altLang="en-US" sz="2800" dirty="0"/>
              <a:t>，即试验结果可用随机变量</a:t>
            </a:r>
            <a:r>
              <a:rPr lang="en-US" altLang="zh-CN" sz="2800" dirty="0"/>
              <a:t>X</a:t>
            </a:r>
            <a:r>
              <a:rPr lang="zh-CN" altLang="en-US" sz="2800" dirty="0"/>
              <a:t>来表示。 </a:t>
            </a:r>
            <a:endParaRPr lang="zh-CN" altLang="en-US" sz="2800" dirty="0"/>
          </a:p>
          <a:p>
            <a:pPr eaLnBrk="1" hangingPunct="1"/>
            <a:r>
              <a:rPr lang="zh-CN" altLang="en-US" sz="2800" dirty="0"/>
              <a:t>通俗讲，表示随机现象结果的变量称为随机变量。常用大写字母</a:t>
            </a:r>
            <a:r>
              <a:rPr lang="en-US" altLang="zh-CN" sz="2800" dirty="0"/>
              <a:t>X</a:t>
            </a:r>
            <a:r>
              <a:rPr lang="zh-CN" altLang="en-US" sz="2800" dirty="0"/>
              <a:t>，</a:t>
            </a:r>
            <a:r>
              <a:rPr lang="en-US" altLang="zh-CN" sz="2800" dirty="0"/>
              <a:t>Y</a:t>
            </a:r>
            <a:r>
              <a:rPr lang="zh-CN" altLang="en-US" sz="2800" dirty="0"/>
              <a:t>，</a:t>
            </a:r>
            <a:r>
              <a:rPr lang="en-US" altLang="zh-CN" sz="2800" dirty="0"/>
              <a:t>Z</a:t>
            </a:r>
            <a:r>
              <a:rPr lang="zh-CN" altLang="en-US" sz="2800" dirty="0"/>
              <a:t>等表示随机变量，它们的取值用相应的小写字母</a:t>
            </a:r>
            <a:r>
              <a:rPr lang="en-US" altLang="zh-CN" sz="2800" dirty="0"/>
              <a:t>x</a:t>
            </a:r>
            <a:r>
              <a:rPr lang="zh-CN" altLang="en-US" sz="2800" dirty="0"/>
              <a:t>，</a:t>
            </a:r>
            <a:r>
              <a:rPr lang="en-US" altLang="zh-CN" sz="2800" dirty="0"/>
              <a:t>y</a:t>
            </a:r>
            <a:r>
              <a:rPr lang="zh-CN" altLang="en-US" sz="2800" dirty="0"/>
              <a:t>，</a:t>
            </a:r>
            <a:r>
              <a:rPr lang="en-US" altLang="zh-CN" sz="2800" dirty="0"/>
              <a:t>z</a:t>
            </a:r>
            <a:r>
              <a:rPr lang="zh-CN" altLang="en-US" sz="2800" dirty="0"/>
              <a:t>等表示。 </a:t>
            </a:r>
            <a:endParaRPr lang="zh-CN" altLang="en-US" sz="2800"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1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94211" name="Rectangle 3"/>
          <p:cNvSpPr>
            <a:spLocks noGrp="1"/>
          </p:cNvSpPr>
          <p:nvPr>
            <p:ph idx="1"/>
          </p:nvPr>
        </p:nvSpPr>
        <p:spPr>
          <a:ln/>
        </p:spPr>
        <p:txBody>
          <a:bodyPr vert="horz" wrap="square" lIns="91440" tIns="45720" rIns="91440" bIns="45720" anchor="t"/>
          <a:p>
            <a:pPr eaLnBrk="1" hangingPunct="1">
              <a:lnSpc>
                <a:spcPct val="90000"/>
              </a:lnSpc>
            </a:pPr>
            <a:r>
              <a:rPr lang="zh-CN" altLang="en-US" sz="2400" dirty="0"/>
              <a:t>使用</a:t>
            </a:r>
            <a:r>
              <a:rPr lang="en-US" altLang="zh-CN" sz="2400" dirty="0"/>
              <a:t>A</a:t>
            </a:r>
            <a:r>
              <a:rPr lang="zh-CN" altLang="en-US" sz="2400" dirty="0"/>
              <a:t>类评定和</a:t>
            </a:r>
            <a:r>
              <a:rPr lang="en-US" altLang="zh-CN" sz="2400" dirty="0"/>
              <a:t>B</a:t>
            </a:r>
            <a:r>
              <a:rPr lang="zh-CN" altLang="en-US" sz="2400" dirty="0"/>
              <a:t>类评定的注意事项</a:t>
            </a:r>
            <a:endParaRPr lang="zh-CN" altLang="en-US" sz="2400" dirty="0"/>
          </a:p>
          <a:p>
            <a:pPr eaLnBrk="1" hangingPunct="1">
              <a:lnSpc>
                <a:spcPct val="90000"/>
              </a:lnSpc>
            </a:pPr>
            <a:r>
              <a:rPr lang="en-US" altLang="zh-CN" sz="2400" dirty="0"/>
              <a:t>6</a:t>
            </a:r>
            <a:r>
              <a:rPr lang="zh-CN" altLang="en-US" sz="2400" dirty="0"/>
              <a:t>）在重复性条件下通过测量列并用</a:t>
            </a:r>
            <a:r>
              <a:rPr lang="en-US" altLang="zh-CN" sz="2400" dirty="0"/>
              <a:t>A</a:t>
            </a:r>
            <a:r>
              <a:rPr lang="zh-CN" altLang="en-US" sz="2400" dirty="0"/>
              <a:t>类评定得到的不确定度，通常比其他评定方法更为客观，并具有统计学上的严格性，但要求有充分多的测量次数，并且这些重复测量观测值应相互独立。 </a:t>
            </a:r>
            <a:endParaRPr lang="zh-CN" altLang="en-US" sz="2400" dirty="0"/>
          </a:p>
          <a:p>
            <a:pPr eaLnBrk="1" hangingPunct="1">
              <a:lnSpc>
                <a:spcPct val="90000"/>
              </a:lnSpc>
            </a:pPr>
            <a:r>
              <a:rPr lang="en-US" altLang="zh-CN" sz="2400" dirty="0"/>
              <a:t>7</a:t>
            </a:r>
            <a:r>
              <a:rPr lang="zh-CN" altLang="en-US" sz="2400" dirty="0"/>
              <a:t>）实际进行测量不确定度评定是，应该首先列出所有影响测量不确定度的输入量，然后再依次一一判断并确定各输入量的标准不确定度的评定方法。不要刻意去寻找</a:t>
            </a:r>
            <a:r>
              <a:rPr lang="en-US" altLang="zh-CN" sz="2400" dirty="0"/>
              <a:t>A</a:t>
            </a:r>
            <a:r>
              <a:rPr lang="zh-CN" altLang="en-US" sz="2400" dirty="0"/>
              <a:t>类评定不确定度分量，因为有时可能根本不存在</a:t>
            </a:r>
            <a:r>
              <a:rPr lang="en-US" altLang="zh-CN" sz="2400" dirty="0"/>
              <a:t>A</a:t>
            </a:r>
            <a:r>
              <a:rPr lang="zh-CN" altLang="en-US" sz="2400" dirty="0"/>
              <a:t>类评定的不确定度分量。评定时注意不遗漏、不重复、抓大放小。 </a:t>
            </a:r>
            <a:endParaRPr lang="zh-CN" altLang="en-US" sz="2400"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95235" name="Rectangle 3"/>
          <p:cNvSpPr>
            <a:spLocks noGrp="1"/>
          </p:cNvSpPr>
          <p:nvPr>
            <p:ph idx="1"/>
          </p:nvPr>
        </p:nvSpPr>
        <p:spPr>
          <a:ln/>
        </p:spPr>
        <p:txBody>
          <a:bodyPr vert="horz" wrap="square" lIns="91440" tIns="45720" rIns="91440" bIns="45720" anchor="t"/>
          <a:p>
            <a:pPr eaLnBrk="1" hangingPunct="1"/>
            <a:r>
              <a:rPr lang="en-US" altLang="zh-CN" dirty="0"/>
              <a:t>6 </a:t>
            </a:r>
            <a:r>
              <a:rPr lang="zh-CN" altLang="en-US" dirty="0"/>
              <a:t>合成测量不确定度</a:t>
            </a:r>
            <a:endParaRPr lang="zh-CN" altLang="en-US" dirty="0"/>
          </a:p>
          <a:p>
            <a:pPr eaLnBrk="1" hangingPunct="1"/>
            <a:r>
              <a:rPr lang="zh-CN" altLang="en-US" dirty="0"/>
              <a:t>建立数学模型的目的一是求输出量的最佳估计值，另一目的是求合成标准不确定度。</a:t>
            </a:r>
            <a:endParaRPr lang="zh-CN" altLang="en-US" dirty="0"/>
          </a:p>
          <a:p>
            <a:pPr eaLnBrk="1" hangingPunct="1"/>
            <a:r>
              <a:rPr lang="zh-CN" altLang="en-US" dirty="0"/>
              <a:t>所谓合成测量不确定度就是 由在一个测量模型中各输入量的标准不确定度合成所获得的输出量的标准测量不确定度</a:t>
            </a:r>
            <a:endParaRPr lang="zh-CN" alt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58"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96259" name="Rectangle 3"/>
          <p:cNvSpPr>
            <a:spLocks noGrp="1"/>
          </p:cNvSpPr>
          <p:nvPr>
            <p:ph idx="1"/>
          </p:nvPr>
        </p:nvSpPr>
        <p:spPr>
          <a:ln/>
        </p:spPr>
        <p:txBody>
          <a:bodyPr vert="horz" wrap="square" lIns="91440" tIns="45720" rIns="91440" bIns="45720" anchor="t"/>
          <a:p>
            <a:pPr eaLnBrk="1" hangingPunct="1"/>
            <a:r>
              <a:rPr lang="en-US" altLang="zh-CN" dirty="0"/>
              <a:t>6. 1 </a:t>
            </a:r>
            <a:r>
              <a:rPr lang="zh-CN" altLang="en-US" dirty="0"/>
              <a:t>合成测量不确定度计算方法</a:t>
            </a:r>
            <a:endParaRPr lang="zh-CN" altLang="en-US" dirty="0"/>
          </a:p>
          <a:p>
            <a:pPr eaLnBrk="1" hangingPunct="1"/>
            <a:r>
              <a:rPr lang="zh-CN" altLang="en-US" dirty="0"/>
              <a:t> </a:t>
            </a:r>
            <a:r>
              <a:rPr lang="en-US" altLang="zh-CN" dirty="0"/>
              <a:t>1 </a:t>
            </a:r>
            <a:r>
              <a:rPr lang="zh-CN" altLang="en-US" dirty="0"/>
              <a:t>线性函数对各输入量测量不确定度按泰劳级数展  开求得：</a:t>
            </a:r>
            <a:endParaRPr lang="zh-CN" altLang="en-US" dirty="0"/>
          </a:p>
          <a:p>
            <a:pPr eaLnBrk="1" hangingPunct="1"/>
            <a:endParaRPr lang="en-US" altLang="zh-CN" dirty="0"/>
          </a:p>
        </p:txBody>
      </p:sp>
      <p:sp>
        <p:nvSpPr>
          <p:cNvPr id="96260"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96261" name="Object 4"/>
          <p:cNvGraphicFramePr>
            <a:graphicFrameLocks noChangeAspect="1"/>
          </p:cNvGraphicFramePr>
          <p:nvPr/>
        </p:nvGraphicFramePr>
        <p:xfrm>
          <a:off x="1331913" y="3789363"/>
          <a:ext cx="7343775" cy="1511300"/>
        </p:xfrm>
        <a:graphic>
          <a:graphicData uri="http://schemas.openxmlformats.org/presentationml/2006/ole">
            <mc:AlternateContent xmlns:mc="http://schemas.openxmlformats.org/markup-compatibility/2006">
              <mc:Choice xmlns:v="urn:schemas-microsoft-com:vml" Requires="v">
                <p:oleObj spid="_x0000_s3140" name="" r:id="rId1" imgW="3149600" imgH="508000" progId="Equation.3">
                  <p:embed/>
                </p:oleObj>
              </mc:Choice>
              <mc:Fallback>
                <p:oleObj name="" r:id="rId1" imgW="3149600" imgH="508000" progId="Equation.3">
                  <p:embed/>
                  <p:pic>
                    <p:nvPicPr>
                      <p:cNvPr id="0" name="图片 3139"/>
                      <p:cNvPicPr/>
                      <p:nvPr/>
                    </p:nvPicPr>
                    <p:blipFill>
                      <a:blip r:embed="rId2"/>
                      <a:stretch>
                        <a:fillRect/>
                      </a:stretch>
                    </p:blipFill>
                    <p:spPr>
                      <a:xfrm>
                        <a:off x="1331913" y="3789363"/>
                        <a:ext cx="7343775" cy="1511300"/>
                      </a:xfrm>
                      <a:prstGeom prst="rect">
                        <a:avLst/>
                      </a:prstGeom>
                      <a:noFill/>
                      <a:ln w="38100">
                        <a:noFill/>
                        <a:miter/>
                      </a:ln>
                    </p:spPr>
                  </p:pic>
                </p:oleObj>
              </mc:Fallback>
            </mc:AlternateContent>
          </a:graphicData>
        </a:graphic>
      </p:graphicFrame>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2"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97283" name="Rectangle 3"/>
          <p:cNvSpPr>
            <a:spLocks noGrp="1"/>
          </p:cNvSpPr>
          <p:nvPr>
            <p:ph idx="1"/>
          </p:nvPr>
        </p:nvSpPr>
        <p:spPr>
          <a:ln/>
        </p:spPr>
        <p:txBody>
          <a:bodyPr vert="horz" wrap="square" lIns="91440" tIns="45720" rIns="91440" bIns="45720" anchor="t"/>
          <a:p>
            <a:pPr eaLnBrk="1" hangingPunct="1">
              <a:lnSpc>
                <a:spcPct val="90000"/>
              </a:lnSpc>
            </a:pPr>
            <a:r>
              <a:rPr lang="zh-CN" altLang="en-US" sz="2400" dirty="0"/>
              <a:t>这里 </a:t>
            </a:r>
            <a:endParaRPr lang="zh-CN" altLang="en-US" sz="2400" dirty="0"/>
          </a:p>
          <a:p>
            <a:pPr eaLnBrk="1" hangingPunct="1">
              <a:lnSpc>
                <a:spcPct val="90000"/>
              </a:lnSpc>
              <a:buNone/>
            </a:pPr>
            <a:r>
              <a:rPr lang="zh-CN" altLang="en-US" sz="2400" dirty="0"/>
              <a:t>          ：为合成测量不确定度 </a:t>
            </a:r>
            <a:r>
              <a:rPr lang="en-US" altLang="zh-CN" sz="2400" dirty="0"/>
              <a:t>c</a:t>
            </a:r>
            <a:r>
              <a:rPr lang="zh-CN" altLang="en-US" sz="2400" dirty="0"/>
              <a:t>为</a:t>
            </a:r>
            <a:r>
              <a:rPr lang="en-US" altLang="zh-CN" sz="2400" dirty="0"/>
              <a:t>combined</a:t>
            </a:r>
            <a:endParaRPr lang="en-US" altLang="zh-CN" sz="2400" dirty="0"/>
          </a:p>
          <a:p>
            <a:pPr eaLnBrk="1" hangingPunct="1">
              <a:lnSpc>
                <a:spcPct val="90000"/>
              </a:lnSpc>
              <a:buNone/>
            </a:pPr>
            <a:endParaRPr lang="en-US" altLang="zh-CN" sz="2400" dirty="0"/>
          </a:p>
          <a:p>
            <a:pPr eaLnBrk="1" hangingPunct="1">
              <a:lnSpc>
                <a:spcPct val="90000"/>
              </a:lnSpc>
              <a:buNone/>
            </a:pPr>
            <a:r>
              <a:rPr lang="en-US" altLang="zh-CN" sz="2400" dirty="0"/>
              <a:t>       x</a:t>
            </a:r>
            <a:r>
              <a:rPr lang="en-US" altLang="zh-CN" sz="2400" baseline="-25000" dirty="0"/>
              <a:t>i</a:t>
            </a:r>
            <a:r>
              <a:rPr lang="en-US" altLang="zh-CN" sz="2400" dirty="0"/>
              <a:t> :</a:t>
            </a:r>
            <a:r>
              <a:rPr lang="zh-CN" altLang="en-US" sz="2400" dirty="0"/>
              <a:t>第</a:t>
            </a:r>
            <a:r>
              <a:rPr lang="en-US" altLang="zh-CN" sz="2400" dirty="0"/>
              <a:t>i</a:t>
            </a:r>
            <a:r>
              <a:rPr lang="zh-CN" altLang="en-US" sz="2400" dirty="0"/>
              <a:t>个输入量的估计值</a:t>
            </a:r>
            <a:endParaRPr lang="zh-CN" altLang="en-US" sz="2400" dirty="0"/>
          </a:p>
          <a:p>
            <a:pPr eaLnBrk="1" hangingPunct="1">
              <a:lnSpc>
                <a:spcPct val="90000"/>
              </a:lnSpc>
              <a:buNone/>
            </a:pPr>
            <a:endParaRPr lang="zh-CN" altLang="en-US" sz="2400" dirty="0"/>
          </a:p>
          <a:p>
            <a:pPr eaLnBrk="1" hangingPunct="1">
              <a:lnSpc>
                <a:spcPct val="90000"/>
              </a:lnSpc>
              <a:buNone/>
            </a:pPr>
            <a:r>
              <a:rPr lang="zh-CN" altLang="en-US" sz="2400" dirty="0"/>
              <a:t>                    ：为</a:t>
            </a:r>
            <a:r>
              <a:rPr lang="en-US" altLang="zh-CN" sz="2400" dirty="0"/>
              <a:t>xi</a:t>
            </a:r>
            <a:r>
              <a:rPr lang="zh-CN" altLang="en-US" sz="2400" dirty="0"/>
              <a:t>的标准不确定度</a:t>
            </a:r>
            <a:endParaRPr lang="zh-CN" altLang="en-US" sz="2400" dirty="0"/>
          </a:p>
          <a:p>
            <a:pPr eaLnBrk="1" hangingPunct="1">
              <a:lnSpc>
                <a:spcPct val="90000"/>
              </a:lnSpc>
              <a:buNone/>
            </a:pPr>
            <a:endParaRPr lang="zh-CN" altLang="en-US" sz="2400" dirty="0"/>
          </a:p>
          <a:p>
            <a:pPr eaLnBrk="1" hangingPunct="1">
              <a:lnSpc>
                <a:spcPct val="90000"/>
              </a:lnSpc>
              <a:buNone/>
            </a:pPr>
            <a:r>
              <a:rPr lang="zh-CN" altLang="en-US" sz="2400" dirty="0"/>
              <a:t>                    ：为相关量协方差</a:t>
            </a:r>
            <a:endParaRPr lang="zh-CN" altLang="en-US" sz="2400" dirty="0"/>
          </a:p>
          <a:p>
            <a:pPr eaLnBrk="1" hangingPunct="1">
              <a:lnSpc>
                <a:spcPct val="90000"/>
              </a:lnSpc>
              <a:buNone/>
            </a:pPr>
            <a:endParaRPr lang="zh-CN" altLang="en-US" sz="2400" dirty="0"/>
          </a:p>
          <a:p>
            <a:pPr eaLnBrk="1" hangingPunct="1">
              <a:lnSpc>
                <a:spcPct val="90000"/>
              </a:lnSpc>
              <a:buNone/>
            </a:pPr>
            <a:r>
              <a:rPr lang="zh-CN" altLang="en-US" sz="2400" dirty="0"/>
              <a:t>                    ：为灵敏系数</a:t>
            </a:r>
            <a:endParaRPr lang="zh-CN" altLang="en-US" sz="2400" baseline="-25000" dirty="0"/>
          </a:p>
          <a:p>
            <a:pPr eaLnBrk="1" hangingPunct="1">
              <a:lnSpc>
                <a:spcPct val="90000"/>
              </a:lnSpc>
            </a:pPr>
            <a:endParaRPr lang="en-US" altLang="zh-CN" sz="2400" baseline="-25000" dirty="0"/>
          </a:p>
        </p:txBody>
      </p:sp>
      <p:sp>
        <p:nvSpPr>
          <p:cNvPr id="97284" name="Rectangle 5"/>
          <p:cNvSpPr/>
          <p:nvPr/>
        </p:nvSpPr>
        <p:spPr>
          <a:xfrm>
            <a:off x="0" y="3319463"/>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97285" name="Object 4"/>
          <p:cNvGraphicFramePr>
            <a:graphicFrameLocks noChangeAspect="1"/>
          </p:cNvGraphicFramePr>
          <p:nvPr/>
        </p:nvGraphicFramePr>
        <p:xfrm>
          <a:off x="2051050" y="3933825"/>
          <a:ext cx="1079500" cy="606425"/>
        </p:xfrm>
        <a:graphic>
          <a:graphicData uri="http://schemas.openxmlformats.org/presentationml/2006/ole">
            <mc:AlternateContent xmlns:mc="http://schemas.openxmlformats.org/markup-compatibility/2006">
              <mc:Choice xmlns:v="urn:schemas-microsoft-com:vml" Requires="v">
                <p:oleObj spid="_x0000_s3148" name="" r:id="rId1" imgW="405765" imgH="215900" progId="Equation.3">
                  <p:embed/>
                </p:oleObj>
              </mc:Choice>
              <mc:Fallback>
                <p:oleObj name="" r:id="rId1" imgW="405765" imgH="215900" progId="Equation.3">
                  <p:embed/>
                  <p:pic>
                    <p:nvPicPr>
                      <p:cNvPr id="0" name="图片 3147"/>
                      <p:cNvPicPr/>
                      <p:nvPr/>
                    </p:nvPicPr>
                    <p:blipFill>
                      <a:blip r:embed="rId2"/>
                      <a:stretch>
                        <a:fillRect/>
                      </a:stretch>
                    </p:blipFill>
                    <p:spPr>
                      <a:xfrm>
                        <a:off x="2051050" y="3933825"/>
                        <a:ext cx="1079500" cy="606425"/>
                      </a:xfrm>
                      <a:prstGeom prst="rect">
                        <a:avLst/>
                      </a:prstGeom>
                      <a:noFill/>
                      <a:ln w="38100">
                        <a:noFill/>
                        <a:miter/>
                      </a:ln>
                    </p:spPr>
                  </p:pic>
                </p:oleObj>
              </mc:Fallback>
            </mc:AlternateContent>
          </a:graphicData>
        </a:graphic>
      </p:graphicFrame>
      <p:sp>
        <p:nvSpPr>
          <p:cNvPr id="97286" name="Rectangle 7"/>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97287" name="Object 6"/>
          <p:cNvGraphicFramePr>
            <a:graphicFrameLocks noChangeAspect="1"/>
          </p:cNvGraphicFramePr>
          <p:nvPr/>
        </p:nvGraphicFramePr>
        <p:xfrm>
          <a:off x="1835150" y="2276475"/>
          <a:ext cx="731838" cy="877888"/>
        </p:xfrm>
        <a:graphic>
          <a:graphicData uri="http://schemas.openxmlformats.org/presentationml/2006/ole">
            <mc:AlternateContent xmlns:mc="http://schemas.openxmlformats.org/markup-compatibility/2006">
              <mc:Choice xmlns:v="urn:schemas-microsoft-com:vml" Requires="v">
                <p:oleObj spid="_x0000_s3147" name="" r:id="rId3" imgW="190500" imgH="228600" progId="Equation.3">
                  <p:embed/>
                </p:oleObj>
              </mc:Choice>
              <mc:Fallback>
                <p:oleObj name="" r:id="rId3" imgW="190500" imgH="228600" progId="Equation.3">
                  <p:embed/>
                  <p:pic>
                    <p:nvPicPr>
                      <p:cNvPr id="0" name="图片 3146"/>
                      <p:cNvPicPr/>
                      <p:nvPr/>
                    </p:nvPicPr>
                    <p:blipFill>
                      <a:blip r:embed="rId4"/>
                      <a:stretch>
                        <a:fillRect/>
                      </a:stretch>
                    </p:blipFill>
                    <p:spPr>
                      <a:xfrm>
                        <a:off x="1835150" y="2276475"/>
                        <a:ext cx="731838" cy="877888"/>
                      </a:xfrm>
                      <a:prstGeom prst="rect">
                        <a:avLst/>
                      </a:prstGeom>
                      <a:noFill/>
                      <a:ln w="38100">
                        <a:noFill/>
                        <a:miter/>
                      </a:ln>
                    </p:spPr>
                  </p:pic>
                </p:oleObj>
              </mc:Fallback>
            </mc:AlternateContent>
          </a:graphicData>
        </a:graphic>
      </p:graphicFrame>
      <p:sp>
        <p:nvSpPr>
          <p:cNvPr id="97288" name="Rectangle 9"/>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97289" name="Object 8"/>
          <p:cNvGraphicFramePr>
            <a:graphicFrameLocks noChangeAspect="1"/>
          </p:cNvGraphicFramePr>
          <p:nvPr/>
        </p:nvGraphicFramePr>
        <p:xfrm>
          <a:off x="1547813" y="4724400"/>
          <a:ext cx="1800225" cy="703263"/>
        </p:xfrm>
        <a:graphic>
          <a:graphicData uri="http://schemas.openxmlformats.org/presentationml/2006/ole">
            <mc:AlternateContent xmlns:mc="http://schemas.openxmlformats.org/markup-compatibility/2006">
              <mc:Choice xmlns:v="urn:schemas-microsoft-com:vml" Requires="v">
                <p:oleObj spid="_x0000_s3146" name="" r:id="rId5" imgW="609600" imgH="241300" progId="Equation.3">
                  <p:embed/>
                </p:oleObj>
              </mc:Choice>
              <mc:Fallback>
                <p:oleObj name="" r:id="rId5" imgW="609600" imgH="241300" progId="Equation.3">
                  <p:embed/>
                  <p:pic>
                    <p:nvPicPr>
                      <p:cNvPr id="0" name="图片 3145"/>
                      <p:cNvPicPr/>
                      <p:nvPr/>
                    </p:nvPicPr>
                    <p:blipFill>
                      <a:blip r:embed="rId6"/>
                      <a:stretch>
                        <a:fillRect/>
                      </a:stretch>
                    </p:blipFill>
                    <p:spPr>
                      <a:xfrm>
                        <a:off x="1547813" y="4724400"/>
                        <a:ext cx="1800225" cy="703263"/>
                      </a:xfrm>
                      <a:prstGeom prst="rect">
                        <a:avLst/>
                      </a:prstGeom>
                      <a:noFill/>
                      <a:ln w="38100">
                        <a:noFill/>
                        <a:miter/>
                      </a:ln>
                    </p:spPr>
                  </p:pic>
                </p:oleObj>
              </mc:Fallback>
            </mc:AlternateContent>
          </a:graphicData>
        </a:graphic>
      </p:graphicFrame>
      <p:sp>
        <p:nvSpPr>
          <p:cNvPr id="97290" name="Rectangle 11"/>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97291" name="Object 10"/>
          <p:cNvGraphicFramePr>
            <a:graphicFrameLocks noChangeAspect="1"/>
          </p:cNvGraphicFramePr>
          <p:nvPr/>
        </p:nvGraphicFramePr>
        <p:xfrm>
          <a:off x="2268538" y="5373688"/>
          <a:ext cx="649287" cy="1004887"/>
        </p:xfrm>
        <a:graphic>
          <a:graphicData uri="http://schemas.openxmlformats.org/presentationml/2006/ole">
            <mc:AlternateContent xmlns:mc="http://schemas.openxmlformats.org/markup-compatibility/2006">
              <mc:Choice xmlns:v="urn:schemas-microsoft-com:vml" Requires="v">
                <p:oleObj spid="_x0000_s3149" name="" r:id="rId7" imgW="292100" imgH="431800" progId="Equation.3">
                  <p:embed/>
                </p:oleObj>
              </mc:Choice>
              <mc:Fallback>
                <p:oleObj name="" r:id="rId7" imgW="292100" imgH="431800" progId="Equation.3">
                  <p:embed/>
                  <p:pic>
                    <p:nvPicPr>
                      <p:cNvPr id="0" name="图片 3148"/>
                      <p:cNvPicPr/>
                      <p:nvPr/>
                    </p:nvPicPr>
                    <p:blipFill>
                      <a:blip r:embed="rId8"/>
                      <a:stretch>
                        <a:fillRect/>
                      </a:stretch>
                    </p:blipFill>
                    <p:spPr>
                      <a:xfrm>
                        <a:off x="2268538" y="5373688"/>
                        <a:ext cx="649287" cy="1004887"/>
                      </a:xfrm>
                      <a:prstGeom prst="rect">
                        <a:avLst/>
                      </a:prstGeom>
                      <a:noFill/>
                      <a:ln w="38100">
                        <a:noFill/>
                        <a:miter/>
                      </a:ln>
                    </p:spPr>
                  </p:pic>
                </p:oleObj>
              </mc:Fallback>
            </mc:AlternateContent>
          </a:graphicData>
        </a:graphic>
      </p:graphicFrame>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98307" name="Rectangle 3"/>
          <p:cNvSpPr>
            <a:spLocks noGrp="1"/>
          </p:cNvSpPr>
          <p:nvPr>
            <p:ph idx="1"/>
          </p:nvPr>
        </p:nvSpPr>
        <p:spPr>
          <a:ln/>
        </p:spPr>
        <p:txBody>
          <a:bodyPr vert="horz" wrap="square" lIns="91440" tIns="45720" rIns="91440" bIns="45720" anchor="t"/>
          <a:p>
            <a:pPr eaLnBrk="1" hangingPunct="1">
              <a:lnSpc>
                <a:spcPct val="90000"/>
              </a:lnSpc>
            </a:pPr>
            <a:r>
              <a:rPr lang="zh-CN" altLang="en-US" sz="2800" dirty="0"/>
              <a:t>对于泰劳级数公式，当各分量互不相关，就可以忽略高阶项，就变成下列公式：</a:t>
            </a:r>
            <a:endParaRPr lang="zh-CN" altLang="en-US" sz="2800" dirty="0"/>
          </a:p>
          <a:p>
            <a:pPr eaLnBrk="1" hangingPunct="1">
              <a:lnSpc>
                <a:spcPct val="90000"/>
              </a:lnSpc>
            </a:pPr>
            <a:endParaRPr lang="zh-CN" altLang="en-US" sz="2800" dirty="0"/>
          </a:p>
          <a:p>
            <a:pPr eaLnBrk="1" hangingPunct="1">
              <a:lnSpc>
                <a:spcPct val="90000"/>
              </a:lnSpc>
              <a:buNone/>
            </a:pPr>
            <a:r>
              <a:rPr lang="zh-CN" altLang="en-US" sz="2800" dirty="0"/>
              <a:t> </a:t>
            </a:r>
            <a:endParaRPr lang="zh-CN" altLang="en-US" sz="2800" dirty="0"/>
          </a:p>
          <a:p>
            <a:pPr eaLnBrk="1" hangingPunct="1">
              <a:lnSpc>
                <a:spcPct val="90000"/>
              </a:lnSpc>
              <a:buNone/>
            </a:pPr>
            <a:endParaRPr lang="zh-CN" altLang="en-US" sz="2800" dirty="0"/>
          </a:p>
          <a:p>
            <a:pPr eaLnBrk="1" hangingPunct="1">
              <a:lnSpc>
                <a:spcPct val="90000"/>
              </a:lnSpc>
              <a:buNone/>
            </a:pPr>
            <a:r>
              <a:rPr lang="zh-CN" altLang="en-US" sz="2800" dirty="0"/>
              <a:t>   即：测量不确定度传播率公式：合成标准不确定度的平方等于各标准不确定度的分量的平方和。</a:t>
            </a:r>
            <a:endParaRPr lang="zh-CN" altLang="en-US" sz="2800" dirty="0"/>
          </a:p>
          <a:p>
            <a:pPr eaLnBrk="1" hangingPunct="1">
              <a:lnSpc>
                <a:spcPct val="90000"/>
              </a:lnSpc>
              <a:buNone/>
            </a:pPr>
            <a:r>
              <a:rPr lang="zh-CN" altLang="en-US" sz="2800" dirty="0"/>
              <a:t>  </a:t>
            </a:r>
            <a:endParaRPr lang="zh-CN" altLang="en-US" sz="2800" dirty="0"/>
          </a:p>
        </p:txBody>
      </p:sp>
      <p:sp>
        <p:nvSpPr>
          <p:cNvPr id="98308" name="Rectangle 5"/>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98309" name="Object 4"/>
          <p:cNvGraphicFramePr>
            <a:graphicFrameLocks noChangeAspect="1"/>
          </p:cNvGraphicFramePr>
          <p:nvPr/>
        </p:nvGraphicFramePr>
        <p:xfrm>
          <a:off x="2771775" y="3213100"/>
          <a:ext cx="3529013" cy="1009650"/>
        </p:xfrm>
        <a:graphic>
          <a:graphicData uri="http://schemas.openxmlformats.org/presentationml/2006/ole">
            <mc:AlternateContent xmlns:mc="http://schemas.openxmlformats.org/markup-compatibility/2006">
              <mc:Choice xmlns:v="urn:schemas-microsoft-com:vml" Requires="v">
                <p:oleObj spid="_x0000_s3142" name="" r:id="rId1" imgW="1473200" imgH="508000" progId="Equation.3">
                  <p:embed/>
                </p:oleObj>
              </mc:Choice>
              <mc:Fallback>
                <p:oleObj name="" r:id="rId1" imgW="1473200" imgH="508000" progId="Equation.3">
                  <p:embed/>
                  <p:pic>
                    <p:nvPicPr>
                      <p:cNvPr id="0" name="图片 3141"/>
                      <p:cNvPicPr/>
                      <p:nvPr/>
                    </p:nvPicPr>
                    <p:blipFill>
                      <a:blip r:embed="rId2"/>
                      <a:stretch>
                        <a:fillRect/>
                      </a:stretch>
                    </p:blipFill>
                    <p:spPr>
                      <a:xfrm>
                        <a:off x="2771775" y="3213100"/>
                        <a:ext cx="3529013" cy="1009650"/>
                      </a:xfrm>
                      <a:prstGeom prst="rect">
                        <a:avLst/>
                      </a:prstGeom>
                      <a:noFill/>
                      <a:ln w="38100">
                        <a:noFill/>
                        <a:miter/>
                      </a:ln>
                    </p:spPr>
                  </p:pic>
                </p:oleObj>
              </mc:Fallback>
            </mc:AlternateContent>
          </a:graphicData>
        </a:graphic>
      </p:graphicFrame>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30"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99331" name="Rectangle 3"/>
          <p:cNvSpPr>
            <a:spLocks noGrp="1"/>
          </p:cNvSpPr>
          <p:nvPr>
            <p:ph type="body" sz="half" idx="1"/>
          </p:nvPr>
        </p:nvSpPr>
        <p:spPr>
          <a:xfrm>
            <a:off x="1182688" y="2017713"/>
            <a:ext cx="7061200" cy="4114800"/>
          </a:xfrm>
          <a:ln/>
        </p:spPr>
        <p:txBody>
          <a:bodyPr vert="horz" wrap="square" lIns="91440" tIns="45720" rIns="91440" bIns="45720" anchor="t"/>
          <a:p>
            <a:pPr eaLnBrk="1" hangingPunct="1">
              <a:buClr>
                <a:schemeClr val="folHlink"/>
              </a:buClr>
              <a:buSzPct val="60000"/>
              <a:buFont typeface="Wingdings" panose="05000000000000000000" pitchFamily="2" charset="2"/>
              <a:buNone/>
            </a:pPr>
            <a:r>
              <a:rPr lang="en-US" altLang="zh-CN" sz="2800" dirty="0"/>
              <a:t>  </a:t>
            </a:r>
            <a:r>
              <a:rPr lang="zh-CN" altLang="en-US" sz="2800" dirty="0"/>
              <a:t>这里灵敏系数      ，也叫传播系数，定义为由数学模型的输出量对输入量求偏导数。</a:t>
            </a:r>
            <a:endParaRPr lang="zh-CN" altLang="en-US" sz="2800" dirty="0"/>
          </a:p>
          <a:p>
            <a:pPr eaLnBrk="1" hangingPunct="1">
              <a:buClr>
                <a:schemeClr val="folHlink"/>
              </a:buClr>
              <a:buSzPct val="60000"/>
              <a:buFont typeface="Wingdings" panose="05000000000000000000" pitchFamily="2" charset="2"/>
              <a:buNone/>
            </a:pPr>
            <a:endParaRPr lang="zh-CN" altLang="en-US" sz="2800" dirty="0"/>
          </a:p>
          <a:p>
            <a:pPr eaLnBrk="1" hangingPunct="1">
              <a:buClr>
                <a:schemeClr val="folHlink"/>
              </a:buClr>
              <a:buSzPct val="60000"/>
              <a:buFont typeface="Wingdings" panose="05000000000000000000" pitchFamily="2" charset="2"/>
              <a:buNone/>
            </a:pPr>
            <a:r>
              <a:rPr lang="zh-CN" altLang="en-US" sz="2800" dirty="0"/>
              <a:t>  注意   输出量偏倒数记住：常数乘以指     </a:t>
            </a:r>
            <a:endParaRPr lang="zh-CN" altLang="en-US" sz="2800" dirty="0"/>
          </a:p>
          <a:p>
            <a:pPr eaLnBrk="1" hangingPunct="1">
              <a:buClr>
                <a:schemeClr val="folHlink"/>
              </a:buClr>
              <a:buSzPct val="60000"/>
              <a:buFont typeface="Wingdings" panose="05000000000000000000" pitchFamily="2" charset="2"/>
              <a:buNone/>
            </a:pPr>
            <a:r>
              <a:rPr lang="zh-CN" altLang="en-US" sz="2800" dirty="0"/>
              <a:t>            数，指数减</a:t>
            </a:r>
            <a:r>
              <a:rPr lang="en-US" altLang="zh-CN" sz="2800" dirty="0"/>
              <a:t>1</a:t>
            </a:r>
            <a:r>
              <a:rPr lang="zh-CN" altLang="en-US" sz="2800" dirty="0"/>
              <a:t>就可以。</a:t>
            </a:r>
            <a:endParaRPr lang="zh-CN" altLang="en-US" sz="2800" dirty="0"/>
          </a:p>
          <a:p>
            <a:pPr eaLnBrk="1" hangingPunct="1">
              <a:buClr>
                <a:schemeClr val="folHlink"/>
              </a:buClr>
              <a:buSzPct val="60000"/>
              <a:buFont typeface="Wingdings" panose="05000000000000000000" pitchFamily="2" charset="2"/>
              <a:buNone/>
            </a:pPr>
            <a:endParaRPr lang="zh-CN" altLang="en-US" sz="2800" dirty="0"/>
          </a:p>
          <a:p>
            <a:pPr eaLnBrk="1" hangingPunct="1">
              <a:buClr>
                <a:schemeClr val="folHlink"/>
              </a:buClr>
              <a:buSzPct val="60000"/>
              <a:buFont typeface="Wingdings" panose="05000000000000000000" pitchFamily="2" charset="2"/>
              <a:buNone/>
            </a:pPr>
            <a:r>
              <a:rPr lang="zh-CN" altLang="en-US" sz="2800" dirty="0"/>
              <a:t>         模型为：                   那么     </a:t>
            </a:r>
            <a:r>
              <a:rPr lang="en-US" altLang="zh-CN" sz="2800" dirty="0"/>
              <a:t>=</a:t>
            </a:r>
            <a:endParaRPr lang="en-US" altLang="zh-CN" sz="2800" dirty="0"/>
          </a:p>
        </p:txBody>
      </p:sp>
      <p:graphicFrame>
        <p:nvGraphicFramePr>
          <p:cNvPr id="99332" name="Object 4"/>
          <p:cNvGraphicFramePr>
            <a:graphicFrameLocks noChangeAspect="1"/>
          </p:cNvGraphicFramePr>
          <p:nvPr>
            <p:ph sz="quarter" idx="2"/>
          </p:nvPr>
        </p:nvGraphicFramePr>
        <p:xfrm>
          <a:off x="3825875" y="1844675"/>
          <a:ext cx="390525" cy="576263"/>
        </p:xfrm>
        <a:graphic>
          <a:graphicData uri="http://schemas.openxmlformats.org/presentationml/2006/ole">
            <mc:AlternateContent xmlns:mc="http://schemas.openxmlformats.org/markup-compatibility/2006">
              <mc:Choice xmlns:v="urn:schemas-microsoft-com:vml" Requires="v">
                <p:oleObj spid="_x0000_s3150" name="" r:id="rId1" imgW="292100" imgH="431800" progId="Equation.3">
                  <p:embed/>
                </p:oleObj>
              </mc:Choice>
              <mc:Fallback>
                <p:oleObj name="" r:id="rId1" imgW="292100" imgH="431800" progId="Equation.3">
                  <p:embed/>
                  <p:pic>
                    <p:nvPicPr>
                      <p:cNvPr id="0" name="图片 3149"/>
                      <p:cNvPicPr/>
                      <p:nvPr/>
                    </p:nvPicPr>
                    <p:blipFill>
                      <a:blip r:embed="rId2"/>
                      <a:srcRect/>
                      <a:stretch>
                        <a:fillRect/>
                      </a:stretch>
                    </p:blipFill>
                    <p:spPr>
                      <a:xfrm>
                        <a:off x="3825875" y="1844675"/>
                        <a:ext cx="390525" cy="576263"/>
                      </a:xfrm>
                      <a:prstGeom prst="rect">
                        <a:avLst/>
                      </a:prstGeom>
                      <a:noFill/>
                      <a:ln w="38100">
                        <a:miter/>
                      </a:ln>
                    </p:spPr>
                  </p:pic>
                </p:oleObj>
              </mc:Fallback>
            </mc:AlternateContent>
          </a:graphicData>
        </a:graphic>
      </p:graphicFrame>
      <p:sp>
        <p:nvSpPr>
          <p:cNvPr id="99333" name="Rectangle 8"/>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99334" name="Object 7"/>
          <p:cNvGraphicFramePr>
            <a:graphicFrameLocks noChangeAspect="1"/>
          </p:cNvGraphicFramePr>
          <p:nvPr/>
        </p:nvGraphicFramePr>
        <p:xfrm>
          <a:off x="3708400" y="5013325"/>
          <a:ext cx="1485900" cy="692150"/>
        </p:xfrm>
        <a:graphic>
          <a:graphicData uri="http://schemas.openxmlformats.org/presentationml/2006/ole">
            <mc:AlternateContent xmlns:mc="http://schemas.openxmlformats.org/markup-compatibility/2006">
              <mc:Choice xmlns:v="urn:schemas-microsoft-com:vml" Requires="v">
                <p:oleObj spid="_x0000_s3144" name="" r:id="rId3" imgW="837565" imgH="393700" progId="Equation.3">
                  <p:embed/>
                </p:oleObj>
              </mc:Choice>
              <mc:Fallback>
                <p:oleObj name="" r:id="rId3" imgW="837565" imgH="393700" progId="Equation.3">
                  <p:embed/>
                  <p:pic>
                    <p:nvPicPr>
                      <p:cNvPr id="0" name="图片 3143"/>
                      <p:cNvPicPr/>
                      <p:nvPr/>
                    </p:nvPicPr>
                    <p:blipFill>
                      <a:blip r:embed="rId4"/>
                      <a:stretch>
                        <a:fillRect/>
                      </a:stretch>
                    </p:blipFill>
                    <p:spPr>
                      <a:xfrm>
                        <a:off x="3708400" y="5013325"/>
                        <a:ext cx="1485900" cy="692150"/>
                      </a:xfrm>
                      <a:prstGeom prst="rect">
                        <a:avLst/>
                      </a:prstGeom>
                      <a:noFill/>
                      <a:ln w="38100">
                        <a:noFill/>
                        <a:miter/>
                      </a:ln>
                    </p:spPr>
                  </p:pic>
                </p:oleObj>
              </mc:Fallback>
            </mc:AlternateContent>
          </a:graphicData>
        </a:graphic>
      </p:graphicFrame>
      <p:graphicFrame>
        <p:nvGraphicFramePr>
          <p:cNvPr id="99335" name="Object 9"/>
          <p:cNvGraphicFramePr>
            <a:graphicFrameLocks noChangeAspect="1"/>
          </p:cNvGraphicFramePr>
          <p:nvPr>
            <p:ph sz="quarter" idx="3"/>
          </p:nvPr>
        </p:nvGraphicFramePr>
        <p:xfrm>
          <a:off x="6516688" y="5013325"/>
          <a:ext cx="390525" cy="576263"/>
        </p:xfrm>
        <a:graphic>
          <a:graphicData uri="http://schemas.openxmlformats.org/presentationml/2006/ole">
            <mc:AlternateContent xmlns:mc="http://schemas.openxmlformats.org/markup-compatibility/2006">
              <mc:Choice xmlns:v="urn:schemas-microsoft-com:vml" Requires="v">
                <p:oleObj spid="_x0000_s3143" name="" r:id="rId5" imgW="292100" imgH="431800" progId="Equation.3">
                  <p:embed/>
                </p:oleObj>
              </mc:Choice>
              <mc:Fallback>
                <p:oleObj name="" r:id="rId5" imgW="292100" imgH="431800" progId="Equation.3">
                  <p:embed/>
                  <p:pic>
                    <p:nvPicPr>
                      <p:cNvPr id="0" name="图片 3142"/>
                      <p:cNvPicPr/>
                      <p:nvPr/>
                    </p:nvPicPr>
                    <p:blipFill>
                      <a:blip r:embed="rId2"/>
                      <a:srcRect/>
                      <a:stretch>
                        <a:fillRect/>
                      </a:stretch>
                    </p:blipFill>
                    <p:spPr>
                      <a:xfrm>
                        <a:off x="6516688" y="5013325"/>
                        <a:ext cx="390525" cy="576263"/>
                      </a:xfrm>
                      <a:prstGeom prst="rect">
                        <a:avLst/>
                      </a:prstGeom>
                      <a:noFill/>
                      <a:ln w="38100">
                        <a:miter/>
                      </a:ln>
                    </p:spPr>
                  </p:pic>
                </p:oleObj>
              </mc:Fallback>
            </mc:AlternateContent>
          </a:graphicData>
        </a:graphic>
      </p:graphicFrame>
      <p:sp>
        <p:nvSpPr>
          <p:cNvPr id="99336" name="Rectangle 12"/>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99337" name="Object 11"/>
          <p:cNvGraphicFramePr>
            <a:graphicFrameLocks noChangeAspect="1"/>
          </p:cNvGraphicFramePr>
          <p:nvPr/>
        </p:nvGraphicFramePr>
        <p:xfrm>
          <a:off x="7380288" y="5084763"/>
          <a:ext cx="792162" cy="425450"/>
        </p:xfrm>
        <a:graphic>
          <a:graphicData uri="http://schemas.openxmlformats.org/presentationml/2006/ole">
            <mc:AlternateContent xmlns:mc="http://schemas.openxmlformats.org/markup-compatibility/2006">
              <mc:Choice xmlns:v="urn:schemas-microsoft-com:vml" Requires="v">
                <p:oleObj spid="_x0000_s3145" name="" r:id="rId6" imgW="368300" imgH="203200" progId="Equation.3">
                  <p:embed/>
                </p:oleObj>
              </mc:Choice>
              <mc:Fallback>
                <p:oleObj name="" r:id="rId6" imgW="368300" imgH="203200" progId="Equation.3">
                  <p:embed/>
                  <p:pic>
                    <p:nvPicPr>
                      <p:cNvPr id="0" name="图片 3144"/>
                      <p:cNvPicPr/>
                      <p:nvPr/>
                    </p:nvPicPr>
                    <p:blipFill>
                      <a:blip r:embed="rId7"/>
                      <a:stretch>
                        <a:fillRect/>
                      </a:stretch>
                    </p:blipFill>
                    <p:spPr>
                      <a:xfrm>
                        <a:off x="7380288" y="5084763"/>
                        <a:ext cx="792162" cy="425450"/>
                      </a:xfrm>
                      <a:prstGeom prst="rect">
                        <a:avLst/>
                      </a:prstGeom>
                      <a:noFill/>
                      <a:ln w="38100">
                        <a:noFill/>
                        <a:miter/>
                      </a:ln>
                    </p:spPr>
                  </p:pic>
                </p:oleObj>
              </mc:Fallback>
            </mc:AlternateContent>
          </a:graphicData>
        </a:graphic>
      </p:graphicFrame>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4"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00355" name="Rectangle 3"/>
          <p:cNvSpPr>
            <a:spLocks noGrp="1"/>
          </p:cNvSpPr>
          <p:nvPr>
            <p:ph idx="1"/>
          </p:nvPr>
        </p:nvSpPr>
        <p:spPr>
          <a:ln/>
        </p:spPr>
        <p:txBody>
          <a:bodyPr vert="horz" wrap="square" lIns="91440" tIns="45720" rIns="91440" bIns="45720" anchor="t"/>
          <a:p>
            <a:pPr eaLnBrk="1" hangingPunct="1"/>
            <a:r>
              <a:rPr lang="zh-CN" altLang="en-US" dirty="0"/>
              <a:t>注意事项：合成不确定度使用不确定度传播率时，要保证各分量测量不确定度量纲一致。不一致时要用相对测量不确定度合成。然后再变成绝对测量不确定度。</a:t>
            </a:r>
            <a:endParaRPr lang="zh-CN" alt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8" name="Rectangle 2"/>
          <p:cNvSpPr>
            <a:spLocks noGrp="1"/>
          </p:cNvSpPr>
          <p:nvPr>
            <p:ph type="title"/>
          </p:nvPr>
        </p:nvSpPr>
        <p:spPr>
          <a:ln/>
        </p:spPr>
        <p:txBody>
          <a:bodyPr vert="horz" wrap="square" lIns="91440" tIns="45720" rIns="91440" bIns="45720" anchor="b"/>
          <a:p>
            <a:pPr eaLnBrk="1" hangingPunct="1"/>
            <a:endParaRPr lang="zh-CN" altLang="zh-CN" dirty="0"/>
          </a:p>
        </p:txBody>
      </p:sp>
      <p:sp>
        <p:nvSpPr>
          <p:cNvPr id="101379" name="Rectangle 3"/>
          <p:cNvSpPr>
            <a:spLocks noGrp="1"/>
          </p:cNvSpPr>
          <p:nvPr>
            <p:ph idx="1"/>
          </p:nvPr>
        </p:nvSpPr>
        <p:spPr>
          <a:ln/>
        </p:spPr>
        <p:txBody>
          <a:bodyPr vert="horz" wrap="square" lIns="91440" tIns="45720" rIns="91440" bIns="45720" anchor="t"/>
          <a:p>
            <a:pPr eaLnBrk="1" hangingPunct="1"/>
            <a:r>
              <a:rPr lang="en-US" altLang="zh-CN" dirty="0"/>
              <a:t>2 </a:t>
            </a:r>
            <a:r>
              <a:rPr lang="zh-CN" altLang="en-US" dirty="0"/>
              <a:t>非线性函数或合成时量纲不一致情况</a:t>
            </a:r>
            <a:endParaRPr lang="zh-CN" altLang="en-US" dirty="0"/>
          </a:p>
          <a:p>
            <a:pPr eaLnBrk="1" hangingPunct="1">
              <a:buNone/>
            </a:pPr>
            <a:r>
              <a:rPr lang="zh-CN" altLang="en-US" dirty="0"/>
              <a:t>     下测量不确定度合成 </a:t>
            </a:r>
            <a:endParaRPr lang="zh-CN" altLang="en-US" dirty="0"/>
          </a:p>
          <a:p>
            <a:pPr eaLnBrk="1" hangingPunct="1">
              <a:buNone/>
            </a:pPr>
            <a:r>
              <a:rPr lang="zh-CN" altLang="en-US" dirty="0"/>
              <a:t>    </a:t>
            </a:r>
            <a:endParaRPr lang="zh-CN" altLang="en-US" dirty="0"/>
          </a:p>
          <a:p>
            <a:pPr eaLnBrk="1" hangingPunct="1">
              <a:buNone/>
            </a:pPr>
            <a:r>
              <a:rPr lang="zh-CN" altLang="en-US" dirty="0"/>
              <a:t>      数学模型：</a:t>
            </a:r>
            <a:endParaRPr lang="zh-CN" altLang="en-US" dirty="0"/>
          </a:p>
        </p:txBody>
      </p:sp>
      <p:sp>
        <p:nvSpPr>
          <p:cNvPr id="101380" name="Rectangle 5"/>
          <p:cNvSpPr/>
          <p:nvPr/>
        </p:nvSpPr>
        <p:spPr>
          <a:xfrm>
            <a:off x="0" y="331470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1381" name="Object 4"/>
          <p:cNvGraphicFramePr>
            <a:graphicFrameLocks noChangeAspect="1"/>
          </p:cNvGraphicFramePr>
          <p:nvPr/>
        </p:nvGraphicFramePr>
        <p:xfrm>
          <a:off x="2627313" y="4437063"/>
          <a:ext cx="5329237" cy="1141412"/>
        </p:xfrm>
        <a:graphic>
          <a:graphicData uri="http://schemas.openxmlformats.org/presentationml/2006/ole">
            <mc:AlternateContent xmlns:mc="http://schemas.openxmlformats.org/markup-compatibility/2006">
              <mc:Choice xmlns:v="urn:schemas-microsoft-com:vml" Requires="v">
                <p:oleObj spid="_x0000_s3156" name="" r:id="rId1" imgW="1066800" imgH="228600" progId="Equation.3">
                  <p:embed/>
                </p:oleObj>
              </mc:Choice>
              <mc:Fallback>
                <p:oleObj name="" r:id="rId1" imgW="1066800" imgH="228600" progId="Equation.3">
                  <p:embed/>
                  <p:pic>
                    <p:nvPicPr>
                      <p:cNvPr id="0" name="图片 3155"/>
                      <p:cNvPicPr/>
                      <p:nvPr/>
                    </p:nvPicPr>
                    <p:blipFill>
                      <a:blip r:embed="rId2"/>
                      <a:stretch>
                        <a:fillRect/>
                      </a:stretch>
                    </p:blipFill>
                    <p:spPr>
                      <a:xfrm>
                        <a:off x="2627313" y="4437063"/>
                        <a:ext cx="5329237" cy="1141412"/>
                      </a:xfrm>
                      <a:prstGeom prst="rect">
                        <a:avLst/>
                      </a:prstGeom>
                      <a:noFill/>
                      <a:ln w="38100">
                        <a:noFill/>
                        <a:miter/>
                      </a:ln>
                    </p:spPr>
                  </p:pic>
                </p:oleObj>
              </mc:Fallback>
            </mc:AlternateContent>
          </a:graphicData>
        </a:graphic>
      </p:graphicFrame>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2" name="Rectangle 2"/>
          <p:cNvSpPr>
            <a:spLocks noGrp="1"/>
          </p:cNvSpPr>
          <p:nvPr>
            <p:ph type="title"/>
          </p:nvPr>
        </p:nvSpPr>
        <p:spPr>
          <a:ln/>
        </p:spPr>
        <p:txBody>
          <a:bodyPr vert="horz" wrap="square" lIns="91440" tIns="45720" rIns="91440" bIns="45720" anchor="b"/>
          <a:p>
            <a:pPr eaLnBrk="1" hangingPunct="1"/>
            <a:endParaRPr lang="zh-CN" altLang="zh-CN" dirty="0"/>
          </a:p>
        </p:txBody>
      </p:sp>
      <p:sp>
        <p:nvSpPr>
          <p:cNvPr id="102403" name="Rectangle 3"/>
          <p:cNvSpPr>
            <a:spLocks noGrp="1"/>
          </p:cNvSpPr>
          <p:nvPr>
            <p:ph idx="1"/>
          </p:nvPr>
        </p:nvSpPr>
        <p:spPr>
          <a:ln/>
        </p:spPr>
        <p:txBody>
          <a:bodyPr vert="horz" wrap="square" lIns="91440" tIns="45720" rIns="91440" bIns="45720" anchor="t"/>
          <a:p>
            <a:pPr eaLnBrk="1" hangingPunct="1"/>
            <a:r>
              <a:rPr lang="zh-CN" altLang="en-US" dirty="0"/>
              <a:t>用相对测量不确定度用相对标准不确定度来处理非线性模型，可使问题得到简化。</a:t>
            </a:r>
            <a:endParaRPr lang="zh-CN" altLang="en-US" dirty="0"/>
          </a:p>
          <a:p>
            <a:pPr eaLnBrk="1" hangingPunct="1"/>
            <a:endParaRPr lang="zh-CN" altLang="en-US" dirty="0"/>
          </a:p>
          <a:p>
            <a:pPr eaLnBrk="1" hangingPunct="1"/>
            <a:endParaRPr lang="zh-CN" altLang="en-US" dirty="0"/>
          </a:p>
          <a:p>
            <a:pPr eaLnBrk="1" hangingPunct="1"/>
            <a:r>
              <a:rPr lang="zh-CN" altLang="en-US" dirty="0"/>
              <a:t>若</a:t>
            </a:r>
            <a:r>
              <a:rPr lang="en-US" altLang="zh-CN" dirty="0"/>
              <a:t>x</a:t>
            </a:r>
            <a:r>
              <a:rPr lang="en-US" altLang="zh-CN" baseline="-25000" dirty="0"/>
              <a:t>1</a:t>
            </a:r>
            <a:r>
              <a:rPr lang="zh-CN" altLang="en-US" dirty="0"/>
              <a:t>与</a:t>
            </a:r>
            <a:r>
              <a:rPr lang="en-US" altLang="zh-CN" dirty="0"/>
              <a:t>x</a:t>
            </a:r>
            <a:r>
              <a:rPr lang="en-US" altLang="zh-CN" baseline="-25000" dirty="0"/>
              <a:t>2</a:t>
            </a:r>
            <a:r>
              <a:rPr lang="zh-CN" altLang="en-US" dirty="0"/>
              <a:t>相关，则上述不确定度传播律要增加协方差项：</a:t>
            </a:r>
            <a:endParaRPr lang="zh-CN" altLang="en-US" dirty="0"/>
          </a:p>
          <a:p>
            <a:pPr eaLnBrk="1" hangingPunct="1"/>
            <a:endParaRPr lang="en-US" altLang="zh-CN" dirty="0"/>
          </a:p>
        </p:txBody>
      </p:sp>
      <p:sp>
        <p:nvSpPr>
          <p:cNvPr id="102404" name="Rectangle 5"/>
          <p:cNvSpPr/>
          <p:nvPr/>
        </p:nvSpPr>
        <p:spPr>
          <a:xfrm>
            <a:off x="0" y="3214688"/>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sp>
        <p:nvSpPr>
          <p:cNvPr id="102405" name="Rectangle 7"/>
          <p:cNvSpPr/>
          <p:nvPr/>
        </p:nvSpPr>
        <p:spPr>
          <a:xfrm>
            <a:off x="0" y="3214688"/>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2406" name="Object 6"/>
          <p:cNvGraphicFramePr>
            <a:graphicFrameLocks noChangeAspect="1"/>
          </p:cNvGraphicFramePr>
          <p:nvPr/>
        </p:nvGraphicFramePr>
        <p:xfrm>
          <a:off x="2339975" y="3141663"/>
          <a:ext cx="5402263" cy="1414462"/>
        </p:xfrm>
        <a:graphic>
          <a:graphicData uri="http://schemas.openxmlformats.org/presentationml/2006/ole">
            <mc:AlternateContent xmlns:mc="http://schemas.openxmlformats.org/markup-compatibility/2006">
              <mc:Choice xmlns:v="urn:schemas-microsoft-com:vml" Requires="v">
                <p:oleObj spid="_x0000_s3152" name="" r:id="rId1" imgW="1637665" imgH="431800" progId="Equation.3">
                  <p:embed/>
                </p:oleObj>
              </mc:Choice>
              <mc:Fallback>
                <p:oleObj name="" r:id="rId1" imgW="1637665" imgH="431800" progId="Equation.3">
                  <p:embed/>
                  <p:pic>
                    <p:nvPicPr>
                      <p:cNvPr id="0" name="图片 3151"/>
                      <p:cNvPicPr/>
                      <p:nvPr/>
                    </p:nvPicPr>
                    <p:blipFill>
                      <a:blip r:embed="rId2"/>
                      <a:stretch>
                        <a:fillRect/>
                      </a:stretch>
                    </p:blipFill>
                    <p:spPr>
                      <a:xfrm>
                        <a:off x="2339975" y="3141663"/>
                        <a:ext cx="5402263" cy="1414462"/>
                      </a:xfrm>
                      <a:prstGeom prst="rect">
                        <a:avLst/>
                      </a:prstGeom>
                      <a:noFill/>
                      <a:ln w="38100">
                        <a:noFill/>
                        <a:miter/>
                      </a:ln>
                    </p:spPr>
                  </p:pic>
                </p:oleObj>
              </mc:Fallback>
            </mc:AlternateContent>
          </a:graphicData>
        </a:graphic>
      </p:graphicFrame>
      <p:sp>
        <p:nvSpPr>
          <p:cNvPr id="102407" name="Rectangle 14"/>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2408" name="Object 13"/>
          <p:cNvGraphicFramePr>
            <a:graphicFrameLocks noChangeAspect="1"/>
          </p:cNvGraphicFramePr>
          <p:nvPr/>
        </p:nvGraphicFramePr>
        <p:xfrm>
          <a:off x="2916238" y="5876925"/>
          <a:ext cx="5834062" cy="682625"/>
        </p:xfrm>
        <a:graphic>
          <a:graphicData uri="http://schemas.openxmlformats.org/presentationml/2006/ole">
            <mc:AlternateContent xmlns:mc="http://schemas.openxmlformats.org/markup-compatibility/2006">
              <mc:Choice xmlns:v="urn:schemas-microsoft-com:vml" Requires="v">
                <p:oleObj spid="_x0000_s3154" name="" r:id="rId3" imgW="1955800" imgH="228600" progId="Equation.3">
                  <p:embed/>
                </p:oleObj>
              </mc:Choice>
              <mc:Fallback>
                <p:oleObj name="" r:id="rId3" imgW="1955800" imgH="228600" progId="Equation.3">
                  <p:embed/>
                  <p:pic>
                    <p:nvPicPr>
                      <p:cNvPr id="0" name="图片 3153"/>
                      <p:cNvPicPr/>
                      <p:nvPr/>
                    </p:nvPicPr>
                    <p:blipFill>
                      <a:blip r:embed="rId4"/>
                      <a:stretch>
                        <a:fillRect/>
                      </a:stretch>
                    </p:blipFill>
                    <p:spPr>
                      <a:xfrm>
                        <a:off x="2916238" y="5876925"/>
                        <a:ext cx="5834062" cy="682625"/>
                      </a:xfrm>
                      <a:prstGeom prst="rect">
                        <a:avLst/>
                      </a:prstGeom>
                      <a:noFill/>
                      <a:ln w="38100">
                        <a:noFill/>
                        <a:miter/>
                      </a:ln>
                    </p:spPr>
                  </p:pic>
                </p:oleObj>
              </mc:Fallback>
            </mc:AlternateContent>
          </a:graphicData>
        </a:graphic>
      </p:graphicFrame>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6" name="Rectangle 2"/>
          <p:cNvSpPr>
            <a:spLocks noGrp="1"/>
          </p:cNvSpPr>
          <p:nvPr>
            <p:ph type="title"/>
          </p:nvPr>
        </p:nvSpPr>
        <p:spPr>
          <a:ln/>
        </p:spPr>
        <p:txBody>
          <a:bodyPr vert="horz" wrap="square" lIns="91440" tIns="45720" rIns="91440" bIns="45720" anchor="b"/>
          <a:p>
            <a:pPr eaLnBrk="1" hangingPunct="1"/>
            <a:r>
              <a:rPr lang="zh-CN" altLang="en-US" dirty="0"/>
              <a:t>第三部分   测量不确定度评定</a:t>
            </a:r>
            <a:endParaRPr lang="zh-CN" altLang="en-US" dirty="0"/>
          </a:p>
        </p:txBody>
      </p:sp>
      <p:sp>
        <p:nvSpPr>
          <p:cNvPr id="103427" name="Rectangle 3"/>
          <p:cNvSpPr>
            <a:spLocks noGrp="1"/>
          </p:cNvSpPr>
          <p:nvPr>
            <p:ph idx="1"/>
          </p:nvPr>
        </p:nvSpPr>
        <p:spPr>
          <a:ln/>
        </p:spPr>
        <p:txBody>
          <a:bodyPr vert="horz" wrap="square" lIns="91440" tIns="45720" rIns="91440" bIns="45720" anchor="t"/>
          <a:p>
            <a:pPr eaLnBrk="1" hangingPunct="1">
              <a:lnSpc>
                <a:spcPct val="80000"/>
              </a:lnSpc>
            </a:pPr>
            <a:r>
              <a:rPr lang="en-US" altLang="zh-CN" sz="1800" dirty="0"/>
              <a:t>6.2 </a:t>
            </a:r>
            <a:r>
              <a:rPr lang="zh-CN" altLang="en-US" sz="1800" dirty="0"/>
              <a:t>相对测量不确定度</a:t>
            </a:r>
            <a:endParaRPr lang="zh-CN" altLang="en-US" sz="1800" dirty="0"/>
          </a:p>
          <a:p>
            <a:pPr eaLnBrk="1" hangingPunct="1">
              <a:lnSpc>
                <a:spcPct val="80000"/>
              </a:lnSpc>
              <a:buNone/>
            </a:pPr>
            <a:r>
              <a:rPr lang="zh-CN" altLang="en-US" sz="1800" dirty="0"/>
              <a:t>  </a:t>
            </a:r>
            <a:endParaRPr lang="zh-CN" altLang="en-US" sz="1800" dirty="0"/>
          </a:p>
          <a:p>
            <a:pPr eaLnBrk="1" hangingPunct="1">
              <a:lnSpc>
                <a:spcPct val="80000"/>
              </a:lnSpc>
            </a:pPr>
            <a:r>
              <a:rPr lang="zh-CN" altLang="en-US" sz="1800" dirty="0"/>
              <a:t>相对不确定度：一个量的不确定度除以该量的</a:t>
            </a:r>
            <a:r>
              <a:rPr lang="zh-CN" altLang="en-US" sz="1800" b="1" dirty="0"/>
              <a:t>平均值</a:t>
            </a:r>
            <a:r>
              <a:rPr lang="zh-CN" altLang="en-US" sz="1800" dirty="0"/>
              <a:t>，加以角标</a:t>
            </a:r>
            <a:r>
              <a:rPr lang="en-US" altLang="zh-CN" sz="1800" dirty="0"/>
              <a:t>rel</a:t>
            </a:r>
            <a:r>
              <a:rPr lang="zh-CN" altLang="en-US" sz="1800" dirty="0"/>
              <a:t>（</a:t>
            </a:r>
            <a:r>
              <a:rPr lang="en-US" altLang="zh-CN" sz="1800" dirty="0"/>
              <a:t>relative</a:t>
            </a:r>
            <a:r>
              <a:rPr lang="zh-CN" altLang="en-US" sz="1800" dirty="0"/>
              <a:t>）或</a:t>
            </a:r>
            <a:r>
              <a:rPr lang="en-US" altLang="zh-CN" sz="1800" dirty="0"/>
              <a:t>r</a:t>
            </a:r>
            <a:r>
              <a:rPr lang="zh-CN" altLang="en-US" sz="1800" dirty="0"/>
              <a:t>表示 </a:t>
            </a:r>
            <a:endParaRPr lang="zh-CN" altLang="en-US" sz="1800" dirty="0"/>
          </a:p>
          <a:p>
            <a:pPr eaLnBrk="1" hangingPunct="1">
              <a:lnSpc>
                <a:spcPct val="80000"/>
              </a:lnSpc>
              <a:buNone/>
            </a:pPr>
            <a:endParaRPr lang="zh-CN" altLang="en-US" sz="1800" dirty="0"/>
          </a:p>
          <a:p>
            <a:pPr eaLnBrk="1" hangingPunct="1">
              <a:lnSpc>
                <a:spcPct val="80000"/>
              </a:lnSpc>
              <a:buNone/>
            </a:pPr>
            <a:r>
              <a:rPr lang="zh-CN" altLang="en-US" sz="1800" dirty="0"/>
              <a:t>    </a:t>
            </a:r>
            <a:endParaRPr lang="zh-CN" altLang="en-US" sz="1800" dirty="0"/>
          </a:p>
          <a:p>
            <a:pPr eaLnBrk="1" hangingPunct="1">
              <a:lnSpc>
                <a:spcPct val="80000"/>
              </a:lnSpc>
              <a:buNone/>
            </a:pPr>
            <a:r>
              <a:rPr lang="zh-CN" altLang="en-US" sz="1800" dirty="0"/>
              <a:t>     相对标准不确定度</a:t>
            </a:r>
            <a:endParaRPr lang="zh-CN" altLang="en-US" sz="1800" dirty="0"/>
          </a:p>
          <a:p>
            <a:pPr eaLnBrk="1" hangingPunct="1">
              <a:lnSpc>
                <a:spcPct val="80000"/>
              </a:lnSpc>
              <a:buNone/>
            </a:pPr>
            <a:endParaRPr lang="zh-CN" altLang="en-US" sz="1800" dirty="0"/>
          </a:p>
          <a:p>
            <a:pPr eaLnBrk="1" hangingPunct="1">
              <a:lnSpc>
                <a:spcPct val="80000"/>
              </a:lnSpc>
              <a:buNone/>
            </a:pPr>
            <a:endParaRPr lang="zh-CN" altLang="en-US" sz="1800" dirty="0"/>
          </a:p>
          <a:p>
            <a:pPr eaLnBrk="1" hangingPunct="1">
              <a:lnSpc>
                <a:spcPct val="80000"/>
              </a:lnSpc>
              <a:buNone/>
            </a:pPr>
            <a:r>
              <a:rPr lang="zh-CN" altLang="en-US" sz="1800" dirty="0"/>
              <a:t>    相对合成标准不确定度</a:t>
            </a:r>
            <a:endParaRPr lang="zh-CN" altLang="en-US" sz="1800" dirty="0"/>
          </a:p>
          <a:p>
            <a:pPr eaLnBrk="1" hangingPunct="1">
              <a:lnSpc>
                <a:spcPct val="80000"/>
              </a:lnSpc>
              <a:buNone/>
            </a:pPr>
            <a:endParaRPr lang="zh-CN" altLang="en-US" sz="1800" dirty="0"/>
          </a:p>
          <a:p>
            <a:pPr eaLnBrk="1" hangingPunct="1">
              <a:lnSpc>
                <a:spcPct val="80000"/>
              </a:lnSpc>
              <a:buNone/>
            </a:pPr>
            <a:endParaRPr lang="zh-CN" altLang="en-US" sz="1800" dirty="0"/>
          </a:p>
          <a:p>
            <a:pPr eaLnBrk="1" hangingPunct="1">
              <a:lnSpc>
                <a:spcPct val="80000"/>
              </a:lnSpc>
              <a:buNone/>
            </a:pPr>
            <a:r>
              <a:rPr lang="zh-CN" altLang="en-US" sz="1800" dirty="0"/>
              <a:t>    相对扩展不确定度 </a:t>
            </a:r>
            <a:endParaRPr lang="zh-CN" altLang="en-US" sz="1800" dirty="0"/>
          </a:p>
          <a:p>
            <a:pPr eaLnBrk="1" hangingPunct="1">
              <a:lnSpc>
                <a:spcPct val="80000"/>
              </a:lnSpc>
              <a:buNone/>
            </a:pPr>
            <a:r>
              <a:rPr lang="zh-CN" altLang="en-US" sz="1800" dirty="0"/>
              <a:t> </a:t>
            </a:r>
            <a:endParaRPr lang="zh-CN" altLang="en-US" sz="1800" dirty="0"/>
          </a:p>
        </p:txBody>
      </p:sp>
      <p:sp>
        <p:nvSpPr>
          <p:cNvPr id="103428" name="Rectangle 6"/>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3429" name="Object 5"/>
          <p:cNvGraphicFramePr>
            <a:graphicFrameLocks noChangeAspect="1"/>
          </p:cNvGraphicFramePr>
          <p:nvPr/>
        </p:nvGraphicFramePr>
        <p:xfrm>
          <a:off x="4067175" y="3213100"/>
          <a:ext cx="1512888" cy="844550"/>
        </p:xfrm>
        <a:graphic>
          <a:graphicData uri="http://schemas.openxmlformats.org/presentationml/2006/ole">
            <mc:AlternateContent xmlns:mc="http://schemas.openxmlformats.org/markup-compatibility/2006">
              <mc:Choice xmlns:v="urn:schemas-microsoft-com:vml" Requires="v">
                <p:oleObj spid="_x0000_s3153" name="" r:id="rId1" imgW="735965" imgH="406400" progId="Equation.3">
                  <p:embed/>
                </p:oleObj>
              </mc:Choice>
              <mc:Fallback>
                <p:oleObj name="" r:id="rId1" imgW="735965" imgH="406400" progId="Equation.3">
                  <p:embed/>
                  <p:pic>
                    <p:nvPicPr>
                      <p:cNvPr id="0" name="图片 3152"/>
                      <p:cNvPicPr/>
                      <p:nvPr/>
                    </p:nvPicPr>
                    <p:blipFill>
                      <a:blip r:embed="rId2"/>
                      <a:stretch>
                        <a:fillRect/>
                      </a:stretch>
                    </p:blipFill>
                    <p:spPr>
                      <a:xfrm>
                        <a:off x="4067175" y="3213100"/>
                        <a:ext cx="1512888" cy="844550"/>
                      </a:xfrm>
                      <a:prstGeom prst="rect">
                        <a:avLst/>
                      </a:prstGeom>
                      <a:noFill/>
                      <a:ln w="38100">
                        <a:noFill/>
                        <a:miter/>
                      </a:ln>
                    </p:spPr>
                  </p:pic>
                </p:oleObj>
              </mc:Fallback>
            </mc:AlternateContent>
          </a:graphicData>
        </a:graphic>
      </p:graphicFrame>
      <p:sp>
        <p:nvSpPr>
          <p:cNvPr id="103430" name="Rectangle 8"/>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3431" name="Object 7"/>
          <p:cNvGraphicFramePr>
            <a:graphicFrameLocks noChangeAspect="1"/>
          </p:cNvGraphicFramePr>
          <p:nvPr/>
        </p:nvGraphicFramePr>
        <p:xfrm>
          <a:off x="4211638" y="4221163"/>
          <a:ext cx="1414462" cy="771525"/>
        </p:xfrm>
        <a:graphic>
          <a:graphicData uri="http://schemas.openxmlformats.org/presentationml/2006/ole">
            <mc:AlternateContent xmlns:mc="http://schemas.openxmlformats.org/markup-compatibility/2006">
              <mc:Choice xmlns:v="urn:schemas-microsoft-com:vml" Requires="v">
                <p:oleObj spid="_x0000_s3155" name="" r:id="rId3" imgW="838200" imgH="457200" progId="Equation.3">
                  <p:embed/>
                </p:oleObj>
              </mc:Choice>
              <mc:Fallback>
                <p:oleObj name="" r:id="rId3" imgW="838200" imgH="457200" progId="Equation.3">
                  <p:embed/>
                  <p:pic>
                    <p:nvPicPr>
                      <p:cNvPr id="0" name="图片 3154"/>
                      <p:cNvPicPr/>
                      <p:nvPr/>
                    </p:nvPicPr>
                    <p:blipFill>
                      <a:blip r:embed="rId4"/>
                      <a:stretch>
                        <a:fillRect/>
                      </a:stretch>
                    </p:blipFill>
                    <p:spPr>
                      <a:xfrm>
                        <a:off x="4211638" y="4221163"/>
                        <a:ext cx="1414462" cy="771525"/>
                      </a:xfrm>
                      <a:prstGeom prst="rect">
                        <a:avLst/>
                      </a:prstGeom>
                      <a:noFill/>
                      <a:ln w="38100">
                        <a:noFill/>
                        <a:miter/>
                      </a:ln>
                    </p:spPr>
                  </p:pic>
                </p:oleObj>
              </mc:Fallback>
            </mc:AlternateContent>
          </a:graphicData>
        </a:graphic>
      </p:graphicFrame>
      <p:sp>
        <p:nvSpPr>
          <p:cNvPr id="103432" name="Rectangle 10"/>
          <p:cNvSpPr/>
          <p:nvPr/>
        </p:nvSpPr>
        <p:spPr>
          <a:xfrm>
            <a:off x="0" y="0"/>
            <a:ext cx="9144000" cy="0"/>
          </a:xfrm>
          <a:prstGeom prst="rect">
            <a:avLst/>
          </a:prstGeom>
          <a:noFill/>
          <a:ln w="9525">
            <a:noFill/>
          </a:ln>
        </p:spPr>
        <p:txBody>
          <a:bodyPr wrap="none" anchor="ctr">
            <a:spAutoFit/>
          </a:bodyPr>
          <a:p>
            <a:endParaRPr lang="zh-CN" altLang="en-US" dirty="0">
              <a:latin typeface="Tahoma" panose="020B0604030504040204" pitchFamily="34" charset="0"/>
            </a:endParaRPr>
          </a:p>
        </p:txBody>
      </p:sp>
      <p:graphicFrame>
        <p:nvGraphicFramePr>
          <p:cNvPr id="103433" name="Object 9"/>
          <p:cNvGraphicFramePr>
            <a:graphicFrameLocks noChangeAspect="1"/>
          </p:cNvGraphicFramePr>
          <p:nvPr/>
        </p:nvGraphicFramePr>
        <p:xfrm>
          <a:off x="3995738" y="5084763"/>
          <a:ext cx="1368425" cy="931862"/>
        </p:xfrm>
        <a:graphic>
          <a:graphicData uri="http://schemas.openxmlformats.org/presentationml/2006/ole">
            <mc:AlternateContent xmlns:mc="http://schemas.openxmlformats.org/markup-compatibility/2006">
              <mc:Choice xmlns:v="urn:schemas-microsoft-com:vml" Requires="v">
                <p:oleObj spid="_x0000_s3151" name="" r:id="rId5" imgW="660400" imgH="444500" progId="Equation.3">
                  <p:embed/>
                </p:oleObj>
              </mc:Choice>
              <mc:Fallback>
                <p:oleObj name="" r:id="rId5" imgW="660400" imgH="444500" progId="Equation.3">
                  <p:embed/>
                  <p:pic>
                    <p:nvPicPr>
                      <p:cNvPr id="0" name="图片 3150"/>
                      <p:cNvPicPr/>
                      <p:nvPr/>
                    </p:nvPicPr>
                    <p:blipFill>
                      <a:blip r:embed="rId6"/>
                      <a:stretch>
                        <a:fillRect/>
                      </a:stretch>
                    </p:blipFill>
                    <p:spPr>
                      <a:xfrm>
                        <a:off x="3995738" y="5084763"/>
                        <a:ext cx="1368425" cy="931862"/>
                      </a:xfrm>
                      <a:prstGeom prst="rect">
                        <a:avLst/>
                      </a:prstGeom>
                      <a:noFill/>
                      <a:ln w="38100">
                        <a:noFill/>
                        <a:miter/>
                      </a:ln>
                    </p:spPr>
                  </p:pic>
                </p:oleObj>
              </mc:Fallback>
            </mc:AlternateContent>
          </a:graphicData>
        </a:graphic>
      </p:graphicFrame>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0</TotalTime>
  <Words>14308</Words>
  <Application>WPS 演示</Application>
  <PresentationFormat>全屏显示(4:3)</PresentationFormat>
  <Paragraphs>1090</Paragraphs>
  <Slides>116</Slides>
  <Notes>0</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98</vt:i4>
      </vt:variant>
      <vt:variant>
        <vt:lpstr>幻灯片标题</vt:lpstr>
      </vt:variant>
      <vt:variant>
        <vt:i4>116</vt:i4>
      </vt:variant>
    </vt:vector>
  </HeadingPairs>
  <TitlesOfParts>
    <vt:vector size="228" baseType="lpstr">
      <vt:lpstr>Arial</vt:lpstr>
      <vt:lpstr>宋体</vt:lpstr>
      <vt:lpstr>Wingdings</vt:lpstr>
      <vt:lpstr>Tahoma</vt:lpstr>
      <vt:lpstr>Calibri</vt:lpstr>
      <vt:lpstr>Times New Roman</vt:lpstr>
      <vt:lpstr>Univers</vt:lpstr>
      <vt:lpstr>Microsoft Himalaya</vt:lpstr>
      <vt:lpstr>Batang</vt:lpstr>
      <vt:lpstr>Constantia</vt:lpstr>
      <vt:lpstr>Symbol</vt:lpstr>
      <vt:lpstr>微软雅黑</vt:lpstr>
      <vt:lpstr>Arial Unicode MS</vt:lpstr>
      <vt:lpstr>Blends</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测量不确定度评定与表示 </dc:title>
  <dc:creator>ly</dc:creator>
  <cp:lastModifiedBy>dell</cp:lastModifiedBy>
  <cp:revision>29</cp:revision>
  <dcterms:created xsi:type="dcterms:W3CDTF">2014-05-12T02:31:48Z</dcterms:created>
  <dcterms:modified xsi:type="dcterms:W3CDTF">2020-04-21T00:42:03Z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